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448" r:id="rId2"/>
    <p:sldId id="427" r:id="rId3"/>
  </p:sldIdLst>
  <p:sldSz cx="12192000" cy="68580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F26B43"/>
          </p15:clr>
        </p15:guide>
        <p15:guide id="2" pos="960" userDrawn="1">
          <p15:clr>
            <a:srgbClr val="A4A3A4"/>
          </p15:clr>
        </p15:guide>
        <p15:guide id="3" pos="1119" userDrawn="1">
          <p15:clr>
            <a:srgbClr val="A4A3A4"/>
          </p15:clr>
        </p15:guide>
        <p15:guide id="4" pos="1760" userDrawn="1">
          <p15:clr>
            <a:srgbClr val="A4A3A4"/>
          </p15:clr>
        </p15:guide>
        <p15:guide id="5" pos="1919" userDrawn="1">
          <p15:clr>
            <a:srgbClr val="A4A3A4"/>
          </p15:clr>
        </p15:guide>
        <p15:guide id="6" pos="2561" userDrawn="1">
          <p15:clr>
            <a:srgbClr val="A4A3A4"/>
          </p15:clr>
        </p15:guide>
        <p15:guide id="7" pos="2721" userDrawn="1">
          <p15:clr>
            <a:srgbClr val="A4A3A4"/>
          </p15:clr>
        </p15:guide>
        <p15:guide id="8" pos="3362" userDrawn="1">
          <p15:clr>
            <a:srgbClr val="A4A3A4"/>
          </p15:clr>
        </p15:guide>
        <p15:guide id="9" pos="3521" userDrawn="1">
          <p15:clr>
            <a:srgbClr val="A4A3A4"/>
          </p15:clr>
        </p15:guide>
        <p15:guide id="10" pos="4158" userDrawn="1">
          <p15:clr>
            <a:srgbClr val="A4A3A4"/>
          </p15:clr>
        </p15:guide>
        <p15:guide id="11" pos="4316" userDrawn="1">
          <p15:clr>
            <a:srgbClr val="A4A3A4"/>
          </p15:clr>
        </p15:guide>
        <p15:guide id="12" pos="4961" userDrawn="1">
          <p15:clr>
            <a:srgbClr val="A4A3A4"/>
          </p15:clr>
        </p15:guide>
        <p15:guide id="13" pos="5121" userDrawn="1">
          <p15:clr>
            <a:srgbClr val="A4A3A4"/>
          </p15:clr>
        </p15:guide>
        <p15:guide id="14" pos="5745" userDrawn="1">
          <p15:clr>
            <a:srgbClr val="A4A3A4"/>
          </p15:clr>
        </p15:guide>
        <p15:guide id="15" pos="5922" userDrawn="1">
          <p15:clr>
            <a:srgbClr val="A4A3A4"/>
          </p15:clr>
        </p15:guide>
        <p15:guide id="16" pos="6562" userDrawn="1">
          <p15:clr>
            <a:srgbClr val="A4A3A4"/>
          </p15:clr>
        </p15:guide>
        <p15:guide id="17" pos="6723" userDrawn="1">
          <p15:clr>
            <a:srgbClr val="A4A3A4"/>
          </p15:clr>
        </p15:guide>
        <p15:guide id="18" orient="horz" pos="1117" userDrawn="1">
          <p15:clr>
            <a:srgbClr val="F26B43"/>
          </p15:clr>
        </p15:guide>
        <p15:guide id="19" pos="320" userDrawn="1">
          <p15:clr>
            <a:srgbClr val="A4A3A4"/>
          </p15:clr>
        </p15:guide>
        <p15:guide id="20" pos="7362" userDrawn="1">
          <p15:clr>
            <a:srgbClr val="A4A3A4"/>
          </p15:clr>
        </p15:guide>
        <p15:guide id="21" orient="horz" pos="323" userDrawn="1">
          <p15:clr>
            <a:srgbClr val="A4A3A4"/>
          </p15:clr>
        </p15:guide>
        <p15:guide id="22" orient="horz" pos="4005" userDrawn="1">
          <p15:clr>
            <a:srgbClr val="A4A3A4"/>
          </p15:clr>
        </p15:guide>
        <p15:guide id="26" orient="horz" pos="1440" userDrawn="1">
          <p15:clr>
            <a:srgbClr val="A4A3A4"/>
          </p15:clr>
        </p15:guide>
        <p15:guide id="27" orient="horz" pos="1521" userDrawn="1">
          <p15:clr>
            <a:srgbClr val="A4A3A4"/>
          </p15:clr>
        </p15:guide>
        <p15:guide id="28" orient="horz" pos="1601" userDrawn="1">
          <p15:clr>
            <a:srgbClr val="A4A3A4"/>
          </p15:clr>
        </p15:guide>
        <p15:guide id="29" orient="horz" pos="1680" userDrawn="1">
          <p15:clr>
            <a:srgbClr val="A4A3A4"/>
          </p15:clr>
        </p15:guide>
        <p15:guide id="30" orient="horz" pos="1760" userDrawn="1">
          <p15:clr>
            <a:srgbClr val="A4A3A4"/>
          </p15:clr>
        </p15:guide>
        <p15:guide id="31" orient="horz" pos="1842" userDrawn="1">
          <p15:clr>
            <a:srgbClr val="A4A3A4"/>
          </p15:clr>
        </p15:guide>
        <p15:guide id="32" orient="horz" pos="1922" userDrawn="1">
          <p15:clr>
            <a:srgbClr val="A4A3A4"/>
          </p15:clr>
        </p15:guide>
        <p15:guide id="33" orient="horz" pos="2001" userDrawn="1">
          <p15:clr>
            <a:srgbClr val="A4A3A4"/>
          </p15:clr>
        </p15:guide>
        <p15:guide id="34" orient="horz" pos="3924" userDrawn="1">
          <p15:clr>
            <a:srgbClr val="A4A3A4"/>
          </p15:clr>
        </p15:guide>
        <p15:guide id="35" orient="horz" pos="3524" userDrawn="1">
          <p15:clr>
            <a:srgbClr val="A4A3A4"/>
          </p15:clr>
        </p15:guide>
        <p15:guide id="36" orient="horz" pos="3765" userDrawn="1">
          <p15:clr>
            <a:srgbClr val="A4A3A4"/>
          </p15:clr>
        </p15:guide>
        <p15:guide id="37" orient="horz" pos="3603" userDrawn="1">
          <p15:clr>
            <a:srgbClr val="A4A3A4"/>
          </p15:clr>
        </p15:guide>
        <p15:guide id="38" orient="horz" pos="3684" userDrawn="1">
          <p15:clr>
            <a:srgbClr val="A4A3A4"/>
          </p15:clr>
        </p15:guide>
        <p15:guide id="39" orient="horz" pos="3845" userDrawn="1">
          <p15:clr>
            <a:srgbClr val="A4A3A4"/>
          </p15:clr>
        </p15:guide>
        <p15:guide id="40" orient="horz" pos="2963" userDrawn="1">
          <p15:clr>
            <a:srgbClr val="A4A3A4"/>
          </p15:clr>
        </p15:guide>
        <p15:guide id="41" orient="horz" pos="3042" userDrawn="1">
          <p15:clr>
            <a:srgbClr val="A4A3A4"/>
          </p15:clr>
        </p15:guide>
        <p15:guide id="42" orient="horz" pos="3363" userDrawn="1">
          <p15:clr>
            <a:srgbClr val="A4A3A4"/>
          </p15:clr>
        </p15:guide>
        <p15:guide id="43" orient="horz" pos="3123" userDrawn="1">
          <p15:clr>
            <a:srgbClr val="A4A3A4"/>
          </p15:clr>
        </p15:guide>
        <p15:guide id="44" orient="horz" pos="3204" userDrawn="1">
          <p15:clr>
            <a:srgbClr val="A4A3A4"/>
          </p15:clr>
        </p15:guide>
        <p15:guide id="45" orient="horz" pos="2723" userDrawn="1">
          <p15:clr>
            <a:srgbClr val="A4A3A4"/>
          </p15:clr>
        </p15:guide>
        <p15:guide id="46" orient="horz" pos="2886" userDrawn="1">
          <p15:clr>
            <a:srgbClr val="A4A3A4"/>
          </p15:clr>
        </p15:guide>
        <p15:guide id="47" orient="horz" pos="3284" userDrawn="1">
          <p15:clr>
            <a:srgbClr val="A4A3A4"/>
          </p15:clr>
        </p15:guide>
        <p15:guide id="48" orient="horz" pos="2804" userDrawn="1">
          <p15:clr>
            <a:srgbClr val="A4A3A4"/>
          </p15:clr>
        </p15:guide>
        <p15:guide id="49" orient="horz" pos="3444" userDrawn="1">
          <p15:clr>
            <a:srgbClr val="A4A3A4"/>
          </p15:clr>
        </p15:guide>
        <p15:guide id="50" orient="horz" pos="2643" userDrawn="1">
          <p15:clr>
            <a:srgbClr val="A4A3A4"/>
          </p15:clr>
        </p15:guide>
        <p15:guide id="51" orient="horz" pos="2562" userDrawn="1">
          <p15:clr>
            <a:srgbClr val="A4A3A4"/>
          </p15:clr>
        </p15:guide>
        <p15:guide id="52" orient="horz" pos="2481" userDrawn="1">
          <p15:clr>
            <a:srgbClr val="A4A3A4"/>
          </p15:clr>
        </p15:guide>
        <p15:guide id="53" orient="horz" pos="2402" userDrawn="1">
          <p15:clr>
            <a:srgbClr val="A4A3A4"/>
          </p15:clr>
        </p15:guide>
        <p15:guide id="54" orient="horz" pos="2319" userDrawn="1">
          <p15:clr>
            <a:srgbClr val="A4A3A4"/>
          </p15:clr>
        </p15:guide>
        <p15:guide id="55" orient="horz" pos="2243" userDrawn="1">
          <p15:clr>
            <a:srgbClr val="A4A3A4"/>
          </p15:clr>
        </p15:guide>
        <p15:guide id="56" orient="horz" pos="2082" userDrawn="1">
          <p15:clr>
            <a:srgbClr val="A4A3A4"/>
          </p15:clr>
        </p15:guide>
        <p15:guide id="57" orient="horz" pos="2162" userDrawn="1">
          <p15:clr>
            <a:srgbClr val="A4A3A4"/>
          </p15:clr>
        </p15:guide>
        <p15:guide id="58" pos="7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ИРОНОВА АННА ИГОРЕВНА" initials="МАИ" lastIdx="3" clrIdx="0">
    <p:extLst>
      <p:ext uri="{19B8F6BF-5375-455C-9EA6-DF929625EA0E}">
        <p15:presenceInfo xmlns:p15="http://schemas.microsoft.com/office/powerpoint/2012/main" userId="S-1-5-21-3333730624-550809119-3065100466-532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E"/>
    <a:srgbClr val="007B3E"/>
    <a:srgbClr val="006600"/>
    <a:srgbClr val="4D603A"/>
    <a:srgbClr val="DAEADA"/>
    <a:srgbClr val="BCD1A4"/>
    <a:srgbClr val="69834F"/>
    <a:srgbClr val="ECF4EC"/>
    <a:srgbClr val="D0E4CF"/>
    <a:srgbClr val="DAEA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F71C87-705E-4A83-ACB1-02F6CC856D54}" v="7" dt="2025-12-05T13:57:07.8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16" autoAdjust="0"/>
    <p:restoredTop sz="96395" autoAdjust="0"/>
  </p:normalViewPr>
  <p:slideViewPr>
    <p:cSldViewPr snapToGrid="0">
      <p:cViewPr varScale="1">
        <p:scale>
          <a:sx n="69" d="100"/>
          <a:sy n="69" d="100"/>
        </p:scale>
        <p:origin x="498" y="66"/>
      </p:cViewPr>
      <p:guideLst>
        <p:guide orient="horz" pos="958"/>
        <p:guide pos="960"/>
        <p:guide pos="1119"/>
        <p:guide pos="1760"/>
        <p:guide pos="1919"/>
        <p:guide pos="2561"/>
        <p:guide pos="2721"/>
        <p:guide pos="3362"/>
        <p:guide pos="3521"/>
        <p:guide pos="4158"/>
        <p:guide pos="4316"/>
        <p:guide pos="4961"/>
        <p:guide pos="5121"/>
        <p:guide pos="5745"/>
        <p:guide pos="5922"/>
        <p:guide pos="6562"/>
        <p:guide pos="6723"/>
        <p:guide orient="horz" pos="1117"/>
        <p:guide pos="320"/>
        <p:guide pos="7362"/>
        <p:guide orient="horz" pos="323"/>
        <p:guide orient="horz" pos="4005"/>
        <p:guide orient="horz" pos="1440"/>
        <p:guide orient="horz" pos="1521"/>
        <p:guide orient="horz" pos="1601"/>
        <p:guide orient="horz" pos="1680"/>
        <p:guide orient="horz" pos="1760"/>
        <p:guide orient="horz" pos="1842"/>
        <p:guide orient="horz" pos="1922"/>
        <p:guide orient="horz" pos="2001"/>
        <p:guide orient="horz" pos="3924"/>
        <p:guide orient="horz" pos="3524"/>
        <p:guide orient="horz" pos="3765"/>
        <p:guide orient="horz" pos="3603"/>
        <p:guide orient="horz" pos="3684"/>
        <p:guide orient="horz" pos="3845"/>
        <p:guide orient="horz" pos="2963"/>
        <p:guide orient="horz" pos="3042"/>
        <p:guide orient="horz" pos="3363"/>
        <p:guide orient="horz" pos="3123"/>
        <p:guide orient="horz" pos="3204"/>
        <p:guide orient="horz" pos="2723"/>
        <p:guide orient="horz" pos="2886"/>
        <p:guide orient="horz" pos="3284"/>
        <p:guide orient="horz" pos="2804"/>
        <p:guide orient="horz" pos="3444"/>
        <p:guide orient="horz" pos="2643"/>
        <p:guide orient="horz" pos="2562"/>
        <p:guide orient="horz" pos="2481"/>
        <p:guide orient="horz" pos="2402"/>
        <p:guide orient="horz" pos="2319"/>
        <p:guide orient="horz" pos="2243"/>
        <p:guide orient="horz" pos="2082"/>
        <p:guide orient="horz" pos="2162"/>
        <p:guide pos="7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840" y="90"/>
      </p:cViewPr>
      <p:guideLst>
        <p:guide orient="horz" pos="3132"/>
        <p:guide pos="214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25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8" y="0"/>
            <a:ext cx="2950475" cy="498725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28278AAA-77C6-409B-A750-6D1C202568BA}" type="datetimeFigureOut">
              <a:rPr lang="ru-RU" smtClean="0"/>
              <a:t>09.02.2026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200"/>
            <a:ext cx="2950475" cy="498725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8" y="9442200"/>
            <a:ext cx="2950475" cy="498725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FA445670-B00B-4D14-830A-F431C21C852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12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8773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1"/>
            <a:ext cx="2950475" cy="498773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8C2963EA-0E7E-4D85-B6AB-F484D26806DF}" type="datetimeFigureOut">
              <a:rPr lang="ru-RU" smtClean="0"/>
              <a:t>09.02.2026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70588" cy="3357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1"/>
            <a:ext cx="5447030" cy="3914240"/>
          </a:xfrm>
          <a:prstGeom prst="rect">
            <a:avLst/>
          </a:prstGeom>
        </p:spPr>
        <p:txBody>
          <a:bodyPr vert="horz" lIns="91568" tIns="45784" rIns="91568" bIns="4578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5"/>
            <a:ext cx="2950475" cy="49877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42155"/>
            <a:ext cx="2950475" cy="49877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F60DC233-E2B6-4F21-B5CB-2A98D2DD012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352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BA085-264E-3C6E-8D18-81F1D5658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36CF8E5-1C91-60CC-DE27-AACEF04C6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8133BD2-A102-6799-D01D-03C97C914B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389C7D-0317-5EEC-4670-D539D5833C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210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D79D41-5109-4FA6-975C-D35ED2AC1BB2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Montserrat" pitchFamily="2" charset="-52"/>
              </a:defRPr>
            </a:lvl1pPr>
          </a:lstStyle>
          <a:p>
            <a:fld id="{330EA680-D336-4FF7-8B7A-9848BB0A1C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3802CC-8BC8-430D-89B0-AD121230982C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E456E-2E17-4F3B-B901-DD88E5730FFB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6290EF-4F70-4676-8368-006E7679806F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67775" y="512763"/>
            <a:ext cx="28194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Montserrat" pitchFamily="2" charset="-52"/>
              </a:defRPr>
            </a:lvl1pPr>
          </a:lstStyle>
          <a:p>
            <a:fld id="{330EA680-D336-4FF7-8B7A-9848BB0A1C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ABCF6-6324-4749-8715-2C5BBEEE240D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EAAA6-DFCC-4AD6-BE26-DD867153FCA0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20FE51-C288-4B3D-867B-6D246BBA4546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01A7F8-6BCD-42A2-AAD8-0B8C5678410D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875ACB-96A1-4AB9-AE95-A013D780BF5E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1A9528-9D71-49E8-99A6-90ECBDE536DE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9D1A2F-D593-4E09-A8D2-7A8E0DA9472E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8300" y="393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2D31B-296F-3E07-8EBF-D18811EC0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441F516E-BDDB-36D1-5E39-167E334A6F10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5" name="object 79">
            <a:extLst>
              <a:ext uri="{FF2B5EF4-FFF2-40B4-BE49-F238E27FC236}">
                <a16:creationId xmlns:a16="http://schemas.microsoft.com/office/drawing/2014/main" id="{B5E02FFF-158C-1D0A-E409-031F41C705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50945" y="2771546"/>
            <a:ext cx="10836230" cy="124585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  <a:t>Схема межведомственного взаимодействия </a:t>
            </a:r>
            <a:r>
              <a:rPr lang="ru-RU" sz="2000" b="1" dirty="0">
                <a:solidFill>
                  <a:srgbClr val="007A3E"/>
                </a:solidFill>
                <a:latin typeface="Montserrat" pitchFamily="2" charset="-52"/>
                <a:cs typeface="Spectral"/>
              </a:rPr>
              <a:t>посредством </a:t>
            </a:r>
            <a: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  <a:t>ГИС </a:t>
            </a:r>
            <a:r>
              <a:rPr lang="ru-RU" sz="2000" b="1" dirty="0">
                <a:solidFill>
                  <a:srgbClr val="007A3E"/>
                </a:solidFill>
                <a:latin typeface="Montserrat" pitchFamily="2" charset="-52"/>
                <a:cs typeface="Spectral"/>
              </a:rPr>
              <a:t>ГМП </a:t>
            </a:r>
            <a: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  <a:t/>
            </a:r>
            <a:b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</a:br>
            <a: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  <a:t>при </a:t>
            </a:r>
            <a:r>
              <a:rPr lang="ru-RU" sz="2000" b="1" dirty="0">
                <a:solidFill>
                  <a:srgbClr val="007A3E"/>
                </a:solidFill>
                <a:latin typeface="Montserrat" pitchFamily="2" charset="-52"/>
                <a:cs typeface="Spectral"/>
              </a:rPr>
              <a:t>администрировании штрафов, </a:t>
            </a:r>
            <a: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  <a:t>назначаемых мировыми судьями, КДН </a:t>
            </a:r>
            <a:b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</a:br>
            <a:r>
              <a:rPr lang="ru-RU" sz="2000" b="1" dirty="0" smtClean="0">
                <a:solidFill>
                  <a:srgbClr val="007A3E"/>
                </a:solidFill>
                <a:latin typeface="Montserrat" pitchFamily="2" charset="-52"/>
                <a:cs typeface="Spectral"/>
              </a:rPr>
              <a:t>по </a:t>
            </a:r>
            <a:r>
              <a:rPr lang="ru-RU" sz="2000" b="1" dirty="0">
                <a:solidFill>
                  <a:srgbClr val="007A3E"/>
                </a:solidFill>
                <a:latin typeface="Montserrat" pitchFamily="2" charset="-52"/>
                <a:cs typeface="Spectral"/>
              </a:rPr>
              <a:t>материалам </a:t>
            </a:r>
            <a:r>
              <a:rPr lang="ru-RU" sz="2000" b="1" kern="0" spc="-10" dirty="0" smtClean="0">
                <a:solidFill>
                  <a:srgbClr val="007A3E"/>
                </a:solidFill>
                <a:latin typeface="Montserrat" panose="00000500000000000000" pitchFamily="2" charset="-52"/>
                <a:ea typeface="+mn-ea"/>
                <a:cs typeface="+mn-cs"/>
              </a:rPr>
              <a:t>федеральных органов </a:t>
            </a:r>
            <a:r>
              <a:rPr lang="ru-RU" sz="2000" b="1" kern="0" spc="-10" dirty="0">
                <a:solidFill>
                  <a:srgbClr val="007A3E"/>
                </a:solidFill>
                <a:latin typeface="Montserrat" panose="00000500000000000000" pitchFamily="2" charset="-52"/>
                <a:ea typeface="+mn-ea"/>
                <a:cs typeface="+mn-cs"/>
              </a:rPr>
              <a:t>государственной власти (</a:t>
            </a:r>
            <a:r>
              <a:rPr lang="ru-RU" sz="2000" b="1" kern="0" spc="-10" dirty="0" smtClean="0">
                <a:solidFill>
                  <a:srgbClr val="007A3E"/>
                </a:solidFill>
                <a:latin typeface="Montserrat" panose="00000500000000000000" pitchFamily="2" charset="-52"/>
                <a:ea typeface="+mn-ea"/>
                <a:cs typeface="+mn-cs"/>
              </a:rPr>
              <a:t>государственных органов) </a:t>
            </a:r>
            <a:endParaRPr lang="ru-RU" sz="2000" b="1" dirty="0">
              <a:solidFill>
                <a:srgbClr val="007A3E"/>
              </a:solidFill>
              <a:latin typeface="Montserrat" pitchFamily="2" charset="-52"/>
              <a:cs typeface="Spectra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2CF908-565E-3D21-026C-73565CC25B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65" y="476467"/>
            <a:ext cx="407338" cy="437715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C62796A-C31D-A8F9-ED61-B840D25AC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08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65" y="476467"/>
            <a:ext cx="407338" cy="43771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Скругленный прямоугольник 73">
            <a:extLst>
              <a:ext uri="{FF2B5EF4-FFF2-40B4-BE49-F238E27FC236}">
                <a16:creationId xmlns:a16="http://schemas.microsoft.com/office/drawing/2014/main" id="{C8F05893-D333-4D82-9D12-FB8232C3546D}"/>
              </a:ext>
            </a:extLst>
          </p:cNvPr>
          <p:cNvSpPr/>
          <p:nvPr/>
        </p:nvSpPr>
        <p:spPr>
          <a:xfrm>
            <a:off x="2066109" y="5470947"/>
            <a:ext cx="1421234" cy="813293"/>
          </a:xfrm>
          <a:prstGeom prst="roundRect">
            <a:avLst/>
          </a:prstGeom>
          <a:solidFill>
            <a:srgbClr val="F0FFE7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i="1" dirty="0">
                <a:solidFill>
                  <a:prstClr val="black"/>
                </a:solidFill>
                <a:latin typeface="Montserrat" panose="00000500000000000000" pitchFamily="2" charset="-52"/>
              </a:rPr>
              <a:t>Мировой </a:t>
            </a:r>
            <a:r>
              <a:rPr lang="ru-RU" sz="12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суд,</a:t>
            </a:r>
          </a:p>
          <a:p>
            <a:pPr lvl="0" algn="ctr"/>
            <a:r>
              <a:rPr lang="ru-RU" sz="12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КДН</a:t>
            </a:r>
            <a:endParaRPr lang="ru-RU" sz="800" i="1" dirty="0">
              <a:solidFill>
                <a:prstClr val="black"/>
              </a:solidFill>
              <a:latin typeface="Montserrat" panose="00000500000000000000" pitchFamily="2" charset="-52"/>
            </a:endParaRPr>
          </a:p>
        </p:txBody>
      </p:sp>
      <p:sp>
        <p:nvSpPr>
          <p:cNvPr id="7" name="Скругленный прямоугольник 74">
            <a:extLst>
              <a:ext uri="{FF2B5EF4-FFF2-40B4-BE49-F238E27FC236}">
                <a16:creationId xmlns:a16="http://schemas.microsoft.com/office/drawing/2014/main" id="{EC3938C9-F97D-4F90-AC40-0F34225BFBE4}"/>
              </a:ext>
            </a:extLst>
          </p:cNvPr>
          <p:cNvSpPr/>
          <p:nvPr/>
        </p:nvSpPr>
        <p:spPr>
          <a:xfrm>
            <a:off x="2049152" y="2848405"/>
            <a:ext cx="2055355" cy="1254273"/>
          </a:xfrm>
          <a:prstGeom prst="roundRect">
            <a:avLst/>
          </a:prstGeom>
          <a:solidFill>
            <a:srgbClr val="F0FFE7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Уполномоченный орган, составивший (вынесший) </a:t>
            </a:r>
            <a:r>
              <a:rPr lang="ru-RU" sz="1200" i="1" dirty="0">
                <a:solidFill>
                  <a:prstClr val="black"/>
                </a:solidFill>
                <a:latin typeface="Montserrat" panose="00000500000000000000" pitchFamily="2" charset="-52"/>
              </a:rPr>
              <a:t>протокол </a:t>
            </a:r>
            <a:r>
              <a:rPr lang="ru-RU" sz="12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(постановление прокурора) об </a:t>
            </a:r>
            <a:r>
              <a:rPr lang="ru-RU" sz="1200" i="1" dirty="0">
                <a:solidFill>
                  <a:prstClr val="black"/>
                </a:solidFill>
                <a:latin typeface="Montserrat" panose="00000500000000000000" pitchFamily="2" charset="-52"/>
              </a:rPr>
              <a:t>административном </a:t>
            </a:r>
            <a:r>
              <a:rPr lang="ru-RU" sz="12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правонарушении</a:t>
            </a:r>
            <a:endParaRPr lang="ru-RU" sz="1200" i="1" dirty="0">
              <a:solidFill>
                <a:prstClr val="black"/>
              </a:solidFill>
              <a:latin typeface="Montserrat" panose="00000500000000000000" pitchFamily="2" charset="-52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AD930ED-624E-44D6-A959-19C659EF439A}"/>
              </a:ext>
            </a:extLst>
          </p:cNvPr>
          <p:cNvSpPr/>
          <p:nvPr/>
        </p:nvSpPr>
        <p:spPr>
          <a:xfrm>
            <a:off x="11120386" y="4267778"/>
            <a:ext cx="752293" cy="689489"/>
          </a:xfrm>
          <a:prstGeom prst="rect">
            <a:avLst/>
          </a:prstGeom>
          <a:solidFill>
            <a:srgbClr val="CB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solidFill>
                  <a:schemeClr val="tx1"/>
                </a:solidFill>
                <a:latin typeface="Montserrat" panose="00000500000000000000" pitchFamily="2" charset="-52"/>
              </a:rPr>
              <a:t>бюджет </a:t>
            </a:r>
            <a:br>
              <a:rPr lang="ru-RU" sz="1000" dirty="0">
                <a:solidFill>
                  <a:schemeClr val="tx1"/>
                </a:solidFill>
                <a:latin typeface="Montserrat" panose="00000500000000000000" pitchFamily="2" charset="-52"/>
              </a:rPr>
            </a:br>
            <a:r>
              <a:rPr lang="ru-RU" sz="1000" dirty="0">
                <a:solidFill>
                  <a:schemeClr val="tx1"/>
                </a:solidFill>
                <a:latin typeface="Montserrat" panose="00000500000000000000" pitchFamily="2" charset="-52"/>
              </a:rPr>
              <a:t>МО РФ </a:t>
            </a:r>
            <a:br>
              <a:rPr lang="ru-RU" sz="1000" dirty="0">
                <a:solidFill>
                  <a:schemeClr val="tx1"/>
                </a:solidFill>
                <a:latin typeface="Montserrat" panose="00000500000000000000" pitchFamily="2" charset="-52"/>
              </a:rPr>
            </a:br>
            <a:r>
              <a:rPr lang="ru-RU" sz="1000" dirty="0">
                <a:solidFill>
                  <a:schemeClr val="tx1"/>
                </a:solidFill>
                <a:latin typeface="Montserrat" panose="00000500000000000000" pitchFamily="2" charset="-52"/>
              </a:rPr>
              <a:t>50%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AF520F2-4625-41F1-BE86-383E773F3117}"/>
              </a:ext>
            </a:extLst>
          </p:cNvPr>
          <p:cNvCxnSpPr/>
          <p:nvPr/>
        </p:nvCxnSpPr>
        <p:spPr>
          <a:xfrm flipH="1">
            <a:off x="10905630" y="3877250"/>
            <a:ext cx="89905" cy="3369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42">
            <a:extLst>
              <a:ext uri="{FF2B5EF4-FFF2-40B4-BE49-F238E27FC236}">
                <a16:creationId xmlns:a16="http://schemas.microsoft.com/office/drawing/2014/main" id="{7911E64D-5355-4576-8BAA-25E9FFCA41F2}"/>
              </a:ext>
            </a:extLst>
          </p:cNvPr>
          <p:cNvSpPr txBox="1"/>
          <p:nvPr/>
        </p:nvSpPr>
        <p:spPr>
          <a:xfrm>
            <a:off x="3671499" y="5424081"/>
            <a:ext cx="102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решение </a:t>
            </a:r>
            <a:r>
              <a:rPr lang="ru-RU" sz="11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суда, КДН</a:t>
            </a:r>
            <a:endParaRPr lang="ru-RU" sz="11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28B362C0-FADE-48BE-B327-48DE300F4732}"/>
              </a:ext>
            </a:extLst>
          </p:cNvPr>
          <p:cNvSpPr txBox="1"/>
          <p:nvPr/>
        </p:nvSpPr>
        <p:spPr>
          <a:xfrm rot="21445569" flipH="1">
            <a:off x="7463040" y="2871646"/>
            <a:ext cx="293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5</a:t>
            </a:r>
          </a:p>
        </p:txBody>
      </p:sp>
      <p:sp>
        <p:nvSpPr>
          <p:cNvPr id="15" name="TextBox 38">
            <a:extLst>
              <a:ext uri="{FF2B5EF4-FFF2-40B4-BE49-F238E27FC236}">
                <a16:creationId xmlns:a16="http://schemas.microsoft.com/office/drawing/2014/main" id="{0ADFA2B4-AFE7-4C92-A336-E93C1DFEC361}"/>
              </a:ext>
            </a:extLst>
          </p:cNvPr>
          <p:cNvSpPr txBox="1"/>
          <p:nvPr/>
        </p:nvSpPr>
        <p:spPr>
          <a:xfrm flipH="1">
            <a:off x="4107048" y="2849173"/>
            <a:ext cx="250428" cy="38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3</a:t>
            </a:r>
          </a:p>
        </p:txBody>
      </p:sp>
      <p:sp>
        <p:nvSpPr>
          <p:cNvPr id="16" name="Скругленный прямоугольник 75">
            <a:extLst>
              <a:ext uri="{FF2B5EF4-FFF2-40B4-BE49-F238E27FC236}">
                <a16:creationId xmlns:a16="http://schemas.microsoft.com/office/drawing/2014/main" id="{19C09682-F762-4022-BD27-409F64C1DE0C}"/>
              </a:ext>
            </a:extLst>
          </p:cNvPr>
          <p:cNvSpPr/>
          <p:nvPr/>
        </p:nvSpPr>
        <p:spPr>
          <a:xfrm>
            <a:off x="4671453" y="5578935"/>
            <a:ext cx="1514868" cy="537385"/>
          </a:xfrm>
          <a:prstGeom prst="roundRect">
            <a:avLst/>
          </a:prstGeom>
          <a:solidFill>
            <a:srgbClr val="F0FFE7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Региональный АДБ</a:t>
            </a:r>
            <a:endParaRPr lang="ru-RU" sz="1200" i="1" dirty="0">
              <a:solidFill>
                <a:prstClr val="black"/>
              </a:solidFill>
              <a:latin typeface="Montserrat" panose="00000500000000000000" pitchFamily="2" charset="-52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060" y="2873172"/>
            <a:ext cx="1834267" cy="127298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538" y="2929079"/>
            <a:ext cx="1449430" cy="1325661"/>
          </a:xfrm>
          <a:prstGeom prst="rect">
            <a:avLst/>
          </a:prstGeom>
        </p:spPr>
      </p:pic>
      <p:sp>
        <p:nvSpPr>
          <p:cNvPr id="19" name="TextBox 7">
            <a:extLst>
              <a:ext uri="{FF2B5EF4-FFF2-40B4-BE49-F238E27FC236}">
                <a16:creationId xmlns:a16="http://schemas.microsoft.com/office/drawing/2014/main" id="{A8036B63-B445-4671-AF1B-773AADCBE541}"/>
              </a:ext>
            </a:extLst>
          </p:cNvPr>
          <p:cNvSpPr txBox="1"/>
          <p:nvPr/>
        </p:nvSpPr>
        <p:spPr>
          <a:xfrm rot="16200000">
            <a:off x="5851006" y="4623916"/>
            <a:ext cx="15044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уточнение суммы начисления</a:t>
            </a:r>
            <a:endParaRPr lang="ru-RU" sz="1100" dirty="0">
              <a:latin typeface="Montserrat" panose="00000500000000000000" pitchFamily="2" charset="-52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A8036B63-B445-4671-AF1B-773AADCBE541}"/>
              </a:ext>
            </a:extLst>
          </p:cNvPr>
          <p:cNvSpPr txBox="1"/>
          <p:nvPr/>
        </p:nvSpPr>
        <p:spPr>
          <a:xfrm>
            <a:off x="4357476" y="3740365"/>
            <a:ext cx="1321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Запрос на УИН</a:t>
            </a:r>
            <a:endParaRPr lang="ru-RU" sz="1100" dirty="0">
              <a:latin typeface="Montserrat" panose="00000500000000000000" pitchFamily="2" charset="-52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A8036B63-B445-4671-AF1B-773AADCBE541}"/>
              </a:ext>
            </a:extLst>
          </p:cNvPr>
          <p:cNvSpPr txBox="1"/>
          <p:nvPr/>
        </p:nvSpPr>
        <p:spPr>
          <a:xfrm>
            <a:off x="4348596" y="3114890"/>
            <a:ext cx="13378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УИН с суммой начисления «0»</a:t>
            </a:r>
            <a:endParaRPr lang="ru-RU" sz="1100" dirty="0">
              <a:latin typeface="Montserrat" panose="00000500000000000000" pitchFamily="2" charset="-52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A8036B63-B445-4671-AF1B-773AADCBE541}"/>
              </a:ext>
            </a:extLst>
          </p:cNvPr>
          <p:cNvSpPr txBox="1"/>
          <p:nvPr/>
        </p:nvSpPr>
        <p:spPr>
          <a:xfrm>
            <a:off x="7325750" y="3210516"/>
            <a:ext cx="18819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информация </a:t>
            </a:r>
            <a:r>
              <a:rPr lang="ru-RU" sz="11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/>
            </a:r>
            <a:br>
              <a:rPr lang="ru-RU" sz="11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</a:br>
            <a:r>
              <a:rPr lang="ru-RU" sz="11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о </a:t>
            </a:r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начислении с суммой «</a:t>
            </a:r>
            <a:r>
              <a:rPr lang="ru-RU" sz="11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0</a:t>
            </a:r>
            <a:endParaRPr lang="ru-RU" sz="1100" dirty="0">
              <a:latin typeface="Montserrat" panose="00000500000000000000" pitchFamily="2" charset="-52"/>
            </a:endParaRPr>
          </a:p>
        </p:txBody>
      </p:sp>
      <p:sp>
        <p:nvSpPr>
          <p:cNvPr id="24" name="TextBox 38">
            <a:extLst>
              <a:ext uri="{FF2B5EF4-FFF2-40B4-BE49-F238E27FC236}">
                <a16:creationId xmlns:a16="http://schemas.microsoft.com/office/drawing/2014/main" id="{0ADFA2B4-AFE7-4C92-A336-E93C1DFEC361}"/>
              </a:ext>
            </a:extLst>
          </p:cNvPr>
          <p:cNvSpPr txBox="1"/>
          <p:nvPr/>
        </p:nvSpPr>
        <p:spPr>
          <a:xfrm flipH="1">
            <a:off x="4076939" y="3740365"/>
            <a:ext cx="310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2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7123351" y="3916252"/>
            <a:ext cx="2211973" cy="2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38">
            <a:extLst>
              <a:ext uri="{FF2B5EF4-FFF2-40B4-BE49-F238E27FC236}">
                <a16:creationId xmlns:a16="http://schemas.microsoft.com/office/drawing/2014/main" id="{0ADFA2B4-AFE7-4C92-A336-E93C1DFEC361}"/>
              </a:ext>
            </a:extLst>
          </p:cNvPr>
          <p:cNvSpPr txBox="1"/>
          <p:nvPr/>
        </p:nvSpPr>
        <p:spPr>
          <a:xfrm flipH="1">
            <a:off x="3500176" y="5325641"/>
            <a:ext cx="20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6</a:t>
            </a:r>
          </a:p>
        </p:txBody>
      </p:sp>
      <p:cxnSp>
        <p:nvCxnSpPr>
          <p:cNvPr id="27" name="Соединительная линия уступом 68">
            <a:extLst>
              <a:ext uri="{FF2B5EF4-FFF2-40B4-BE49-F238E27FC236}">
                <a16:creationId xmlns:a16="http://schemas.microsoft.com/office/drawing/2014/main" id="{C44EDBFD-6958-4B00-8B69-33EC1FE8EEFC}"/>
              </a:ext>
            </a:extLst>
          </p:cNvPr>
          <p:cNvCxnSpPr>
            <a:cxnSpLocks/>
            <a:stCxn id="16" idx="3"/>
          </p:cNvCxnSpPr>
          <p:nvPr/>
        </p:nvCxnSpPr>
        <p:spPr>
          <a:xfrm flipV="1">
            <a:off x="6186321" y="4155108"/>
            <a:ext cx="696830" cy="1692520"/>
          </a:xfrm>
          <a:prstGeom prst="bentConnector2">
            <a:avLst/>
          </a:prstGeom>
          <a:ln>
            <a:solidFill>
              <a:srgbClr val="007B3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38">
            <a:extLst>
              <a:ext uri="{FF2B5EF4-FFF2-40B4-BE49-F238E27FC236}">
                <a16:creationId xmlns:a16="http://schemas.microsoft.com/office/drawing/2014/main" id="{0ADFA2B4-AFE7-4C92-A336-E93C1DFEC361}"/>
              </a:ext>
            </a:extLst>
          </p:cNvPr>
          <p:cNvSpPr txBox="1"/>
          <p:nvPr/>
        </p:nvSpPr>
        <p:spPr>
          <a:xfrm>
            <a:off x="6159322" y="5370857"/>
            <a:ext cx="277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7</a:t>
            </a: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A8036B63-B445-4671-AF1B-773AADCBE541}"/>
              </a:ext>
            </a:extLst>
          </p:cNvPr>
          <p:cNvSpPr txBox="1"/>
          <p:nvPr/>
        </p:nvSpPr>
        <p:spPr>
          <a:xfrm rot="16200000">
            <a:off x="2069806" y="4447347"/>
            <a:ext cx="1518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УИН </a:t>
            </a:r>
          </a:p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с </a:t>
            </a:r>
            <a:r>
              <a:rPr lang="ru-RU" sz="11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протоколом (постановлением прокурора) </a:t>
            </a:r>
            <a:endParaRPr lang="ru-RU" sz="1100" dirty="0">
              <a:latin typeface="Montserrat" panose="00000500000000000000" pitchFamily="2" charset="-52"/>
            </a:endParaRPr>
          </a:p>
        </p:txBody>
      </p:sp>
      <p:sp>
        <p:nvSpPr>
          <p:cNvPr id="30" name="TextBox 38">
            <a:extLst>
              <a:ext uri="{FF2B5EF4-FFF2-40B4-BE49-F238E27FC236}">
                <a16:creationId xmlns:a16="http://schemas.microsoft.com/office/drawing/2014/main" id="{0ADFA2B4-AFE7-4C92-A336-E93C1DFEC361}"/>
              </a:ext>
            </a:extLst>
          </p:cNvPr>
          <p:cNvSpPr txBox="1"/>
          <p:nvPr/>
        </p:nvSpPr>
        <p:spPr>
          <a:xfrm flipH="1">
            <a:off x="2109495" y="4409866"/>
            <a:ext cx="302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4</a:t>
            </a: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A8036B63-B445-4671-AF1B-773AADCBE541}"/>
              </a:ext>
            </a:extLst>
          </p:cNvPr>
          <p:cNvSpPr txBox="1"/>
          <p:nvPr/>
        </p:nvSpPr>
        <p:spPr>
          <a:xfrm>
            <a:off x="7630466" y="3939663"/>
            <a:ext cx="15287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уточнение суммы начисления</a:t>
            </a:r>
            <a:endParaRPr lang="ru-RU" sz="1100" dirty="0">
              <a:latin typeface="Montserrat" panose="00000500000000000000" pitchFamily="2" charset="-52"/>
            </a:endParaRPr>
          </a:p>
        </p:txBody>
      </p:sp>
      <p:sp>
        <p:nvSpPr>
          <p:cNvPr id="33" name="TextBox 38">
            <a:extLst>
              <a:ext uri="{FF2B5EF4-FFF2-40B4-BE49-F238E27FC236}">
                <a16:creationId xmlns:a16="http://schemas.microsoft.com/office/drawing/2014/main" id="{0ADFA2B4-AFE7-4C92-A336-E93C1DFEC361}"/>
              </a:ext>
            </a:extLst>
          </p:cNvPr>
          <p:cNvSpPr txBox="1"/>
          <p:nvPr/>
        </p:nvSpPr>
        <p:spPr>
          <a:xfrm>
            <a:off x="7421250" y="3952625"/>
            <a:ext cx="277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8</a:t>
            </a:r>
          </a:p>
        </p:txBody>
      </p:sp>
      <p:sp>
        <p:nvSpPr>
          <p:cNvPr id="35" name="TextBox 39">
            <a:extLst>
              <a:ext uri="{FF2B5EF4-FFF2-40B4-BE49-F238E27FC236}">
                <a16:creationId xmlns:a16="http://schemas.microsoft.com/office/drawing/2014/main" id="{F361C78B-3B62-4A28-A121-FCE7C82B8926}"/>
              </a:ext>
            </a:extLst>
          </p:cNvPr>
          <p:cNvSpPr txBox="1"/>
          <p:nvPr/>
        </p:nvSpPr>
        <p:spPr>
          <a:xfrm>
            <a:off x="10328739" y="3187332"/>
            <a:ext cx="15832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Montserrat" panose="00000500000000000000" pitchFamily="2" charset="-52"/>
              </a:rPr>
              <a:t>добровольное исполнение (оплата в бюджет)</a:t>
            </a:r>
            <a:endParaRPr lang="ru-RU" sz="1100" dirty="0">
              <a:solidFill>
                <a:srgbClr val="FF0000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36" name="Соединительная линия уступом 21">
            <a:extLst>
              <a:ext uri="{FF2B5EF4-FFF2-40B4-BE49-F238E27FC236}">
                <a16:creationId xmlns:a16="http://schemas.microsoft.com/office/drawing/2014/main" id="{4F157A9A-94EF-4570-895A-E6F0C2BC165E}"/>
              </a:ext>
            </a:extLst>
          </p:cNvPr>
          <p:cNvCxnSpPr>
            <a:cxnSpLocks/>
          </p:cNvCxnSpPr>
          <p:nvPr/>
        </p:nvCxnSpPr>
        <p:spPr>
          <a:xfrm>
            <a:off x="10472930" y="3867382"/>
            <a:ext cx="1187061" cy="377432"/>
          </a:xfrm>
          <a:prstGeom prst="bentConnector3">
            <a:avLst>
              <a:gd name="adj1" fmla="val 9984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AAF9F658-6BCA-4F8F-84C6-718C759DC2AC}"/>
              </a:ext>
            </a:extLst>
          </p:cNvPr>
          <p:cNvSpPr/>
          <p:nvPr/>
        </p:nvSpPr>
        <p:spPr>
          <a:xfrm>
            <a:off x="10214493" y="4266101"/>
            <a:ext cx="781042" cy="692844"/>
          </a:xfrm>
          <a:prstGeom prst="rect">
            <a:avLst/>
          </a:prstGeom>
          <a:solidFill>
            <a:srgbClr val="CB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solidFill>
                  <a:schemeClr val="tx1"/>
                </a:solidFill>
                <a:latin typeface="Montserrat" panose="00000500000000000000" pitchFamily="2" charset="-52"/>
              </a:rPr>
              <a:t>бюджет субъекта РФ 50%</a:t>
            </a:r>
          </a:p>
        </p:txBody>
      </p:sp>
      <p:sp>
        <p:nvSpPr>
          <p:cNvPr id="38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/>
          </p:cNvSpPr>
          <p:nvPr/>
        </p:nvSpPr>
        <p:spPr>
          <a:xfrm>
            <a:off x="276641" y="989921"/>
            <a:ext cx="11657767" cy="24557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1500" b="1" dirty="0">
                <a:latin typeface="Montserrat" pitchFamily="2" charset="-52"/>
                <a:cs typeface="Spectral"/>
              </a:rPr>
              <a:t>Схема межведомственного взаимодействия посредством ГИС ГМП </a:t>
            </a:r>
          </a:p>
        </p:txBody>
      </p:sp>
      <p:sp>
        <p:nvSpPr>
          <p:cNvPr id="41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21420" y="1364770"/>
            <a:ext cx="11532077" cy="1402306"/>
          </a:xfrm>
          <a:prstGeom prst="rect">
            <a:avLst/>
          </a:prstGeom>
          <a:solidFill>
            <a:srgbClr val="DFE7D7"/>
          </a:solidFill>
        </p:spPr>
        <p:txBody>
          <a:bodyPr vert="horz" wrap="square" lIns="0" tIns="14604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1300" b="1" dirty="0">
                <a:latin typeface="Montserrat" pitchFamily="2" charset="-52"/>
                <a:cs typeface="Spectral"/>
              </a:rPr>
              <a:t>Участники </a:t>
            </a:r>
            <a:r>
              <a:rPr lang="ru-RU" sz="1300" b="1" dirty="0" smtClean="0">
                <a:latin typeface="Montserrat" pitchFamily="2" charset="-52"/>
                <a:cs typeface="Spectral"/>
              </a:rPr>
              <a:t>процесса:</a:t>
            </a:r>
          </a:p>
          <a:p>
            <a:pPr marL="298450" indent="-285750">
              <a:lnSpc>
                <a:spcPct val="100000"/>
              </a:lnSpc>
              <a:spcBef>
                <a:spcPts val="114"/>
              </a:spcBef>
              <a:buFont typeface="Wingdings" panose="05000000000000000000" pitchFamily="2" charset="2"/>
              <a:buChar char="ü"/>
              <a:tabLst>
                <a:tab pos="3362960" algn="l"/>
              </a:tabLst>
            </a:pPr>
            <a:r>
              <a:rPr lang="ru-RU" sz="1300" kern="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администратор доходов консолидированного бюджета субъекта Российской Федерации (далее – региональный АДБ);</a:t>
            </a:r>
          </a:p>
          <a:p>
            <a:pPr marL="298450" indent="-285750">
              <a:lnSpc>
                <a:spcPct val="100000"/>
              </a:lnSpc>
              <a:spcBef>
                <a:spcPts val="114"/>
              </a:spcBef>
              <a:buFont typeface="Wingdings" panose="05000000000000000000" pitchFamily="2" charset="2"/>
              <a:buChar char="ü"/>
              <a:tabLst>
                <a:tab pos="3362960" algn="l"/>
              </a:tabLst>
            </a:pPr>
            <a:r>
              <a:rPr lang="ru-RU" sz="1300" kern="0" spc="-1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федеральные органы государственной </a:t>
            </a:r>
            <a:r>
              <a:rPr lang="ru-RU" sz="1300" kern="0" spc="-10" dirty="0">
                <a:solidFill>
                  <a:prstClr val="black"/>
                </a:solidFill>
                <a:latin typeface="Montserrat" panose="00000500000000000000" pitchFamily="2" charset="-52"/>
              </a:rPr>
              <a:t>власти (</a:t>
            </a:r>
            <a:r>
              <a:rPr lang="ru-RU" sz="1300" kern="0" spc="-1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государственные органы) </a:t>
            </a:r>
            <a:r>
              <a:rPr lang="ru-RU" sz="1300" kern="0" spc="-10" dirty="0">
                <a:solidFill>
                  <a:prstClr val="black"/>
                </a:solidFill>
                <a:latin typeface="Montserrat" panose="00000500000000000000" pitchFamily="2" charset="-52"/>
              </a:rPr>
              <a:t>(их </a:t>
            </a:r>
            <a:r>
              <a:rPr lang="ru-RU" sz="1300" kern="0" spc="-1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территориальные органы), Банк России (далее – уполномоченные органы);</a:t>
            </a:r>
            <a:endParaRPr lang="ru-RU" sz="1300" kern="0" spc="-10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marL="298450" indent="-285750">
              <a:lnSpc>
                <a:spcPct val="100000"/>
              </a:lnSpc>
              <a:spcBef>
                <a:spcPts val="114"/>
              </a:spcBef>
              <a:buFont typeface="Wingdings" panose="05000000000000000000" pitchFamily="2" charset="2"/>
              <a:buChar char="ü"/>
              <a:tabLst>
                <a:tab pos="3362960" algn="l"/>
              </a:tabLst>
            </a:pPr>
            <a:r>
              <a:rPr lang="ru-RU" sz="1300" dirty="0" smtClean="0">
                <a:latin typeface="Montserrat" pitchFamily="2" charset="-52"/>
              </a:rPr>
              <a:t>мировые суды, комиссии </a:t>
            </a:r>
            <a:r>
              <a:rPr lang="ru-RU" sz="1300" dirty="0">
                <a:latin typeface="Montserrat" pitchFamily="2" charset="-52"/>
              </a:rPr>
              <a:t>по делам несовершеннолетних и защите их </a:t>
            </a:r>
            <a:r>
              <a:rPr lang="ru-RU" sz="1300" dirty="0" smtClean="0">
                <a:latin typeface="Montserrat" pitchFamily="2" charset="-52"/>
              </a:rPr>
              <a:t>прав (далее – КДН);</a:t>
            </a:r>
            <a:endParaRPr lang="ru-RU" sz="1300" dirty="0">
              <a:latin typeface="Montserrat" pitchFamily="2" charset="-52"/>
            </a:endParaRPr>
          </a:p>
          <a:p>
            <a:pPr marL="298450" indent="-285750">
              <a:lnSpc>
                <a:spcPct val="100000"/>
              </a:lnSpc>
              <a:spcBef>
                <a:spcPts val="114"/>
              </a:spcBef>
              <a:buFont typeface="Wingdings" panose="05000000000000000000" pitchFamily="2" charset="2"/>
              <a:buChar char="ü"/>
              <a:tabLst>
                <a:tab pos="3362960" algn="l"/>
              </a:tabLst>
            </a:pPr>
            <a:r>
              <a:rPr lang="ru-RU" sz="1300" kern="0" dirty="0">
                <a:solidFill>
                  <a:prstClr val="black"/>
                </a:solidFill>
                <a:latin typeface="Montserrat" pitchFamily="2" charset="-52"/>
              </a:rPr>
              <a:t>Федеральное казначейство как оператор ГИС </a:t>
            </a:r>
            <a:r>
              <a:rPr lang="ru-RU" sz="1300" kern="0" dirty="0" smtClean="0">
                <a:solidFill>
                  <a:prstClr val="black"/>
                </a:solidFill>
                <a:latin typeface="Montserrat" pitchFamily="2" charset="-52"/>
              </a:rPr>
              <a:t>ГМП</a:t>
            </a:r>
            <a:endParaRPr lang="ru-RU" sz="1300" kern="0" dirty="0">
              <a:solidFill>
                <a:prstClr val="black"/>
              </a:solidFill>
              <a:latin typeface="Montserrat" pitchFamily="2" charset="-52"/>
            </a:endParaRPr>
          </a:p>
          <a:p>
            <a:pPr marL="298450" indent="-285750">
              <a:lnSpc>
                <a:spcPct val="100000"/>
              </a:lnSpc>
              <a:spcBef>
                <a:spcPts val="114"/>
              </a:spcBef>
              <a:buFont typeface="Wingdings" panose="05000000000000000000" pitchFamily="2" charset="2"/>
              <a:buChar char="ü"/>
              <a:tabLst>
                <a:tab pos="3362960" algn="l"/>
              </a:tabLst>
            </a:pPr>
            <a:endParaRPr lang="ru-RU" sz="800" kern="0" dirty="0">
              <a:solidFill>
                <a:prstClr val="black"/>
              </a:solidFill>
              <a:latin typeface="Montserrat" pitchFamily="2" charset="-52"/>
            </a:endParaRPr>
          </a:p>
        </p:txBody>
      </p:sp>
      <p:sp>
        <p:nvSpPr>
          <p:cNvPr id="42" name="Скругленный прямоугольник 75">
            <a:extLst>
              <a:ext uri="{FF2B5EF4-FFF2-40B4-BE49-F238E27FC236}">
                <a16:creationId xmlns:a16="http://schemas.microsoft.com/office/drawing/2014/main" id="{19C09682-F762-4022-BD27-409F64C1DE0C}"/>
              </a:ext>
            </a:extLst>
          </p:cNvPr>
          <p:cNvSpPr/>
          <p:nvPr/>
        </p:nvSpPr>
        <p:spPr>
          <a:xfrm>
            <a:off x="128540" y="2880682"/>
            <a:ext cx="1856104" cy="3403557"/>
          </a:xfrm>
          <a:prstGeom prst="roundRect">
            <a:avLst/>
          </a:prstGeom>
          <a:solidFill>
            <a:srgbClr val="F0FFE7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региональный АДБ*</a:t>
            </a:r>
            <a:endParaRPr lang="ru-RU" sz="1200" i="1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lvl="0" algn="ctr"/>
            <a:endParaRPr lang="ru-RU" sz="800" i="1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marL="88900" lvl="0" indent="-889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prstClr val="black"/>
                </a:solidFill>
                <a:latin typeface="Montserrat" pitchFamily="2" charset="-52"/>
              </a:rPr>
              <a:t>в личном кабинете ГИС ГМП: </a:t>
            </a:r>
          </a:p>
          <a:p>
            <a:pPr marL="88900" lvl="0" indent="-88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prstClr val="black"/>
                </a:solidFill>
                <a:latin typeface="Montserrat" pitchFamily="2" charset="-52"/>
              </a:rPr>
              <a:t>создает шаблоны </a:t>
            </a:r>
            <a:r>
              <a:rPr lang="ru-RU" sz="1100" dirty="0" smtClean="0">
                <a:solidFill>
                  <a:prstClr val="black"/>
                </a:solidFill>
                <a:latin typeface="Montserrat" pitchFamily="2" charset="-52"/>
              </a:rPr>
              <a:t>своих платежных реквизитов;</a:t>
            </a:r>
            <a:endParaRPr lang="ru-RU" sz="1100" dirty="0">
              <a:solidFill>
                <a:prstClr val="black"/>
              </a:solidFill>
              <a:latin typeface="Montserrat" pitchFamily="2" charset="-52"/>
            </a:endParaRPr>
          </a:p>
          <a:p>
            <a:pPr marL="88900" lvl="0" indent="-88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100" i="1" spc="-40" dirty="0">
                <a:solidFill>
                  <a:prstClr val="black"/>
                </a:solidFill>
                <a:latin typeface="Montserrat" panose="00000500000000000000" pitchFamily="2" charset="-52"/>
              </a:rPr>
              <a:t>наделяет </a:t>
            </a:r>
            <a:r>
              <a:rPr lang="ru-RU" sz="1100" i="1" spc="-4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уполномоченный орган полномочиями</a:t>
            </a:r>
            <a:r>
              <a:rPr lang="ru-RU" sz="11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 </a:t>
            </a:r>
            <a:r>
              <a:rPr lang="ru-RU" sz="1100" i="1" dirty="0">
                <a:solidFill>
                  <a:prstClr val="black"/>
                </a:solidFill>
                <a:latin typeface="Montserrat" panose="00000500000000000000" pitchFamily="2" charset="-52"/>
              </a:rPr>
              <a:t>иного участника ГИС ГМП по направлению запроса на </a:t>
            </a:r>
            <a:r>
              <a:rPr lang="ru-RU" sz="11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получение УИН</a:t>
            </a:r>
            <a:r>
              <a:rPr lang="ru-RU" sz="1100" i="1" spc="-5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 от имени регионального АДБ</a:t>
            </a:r>
            <a:r>
              <a:rPr lang="ru-RU" sz="1100" i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 </a:t>
            </a:r>
            <a:endParaRPr lang="ru-RU" sz="1100" i="1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i="1" spc="-40" dirty="0">
                <a:solidFill>
                  <a:srgbClr val="FF0000"/>
                </a:solidFill>
                <a:latin typeface="Montserrat" panose="00000500000000000000" pitchFamily="2" charset="-52"/>
              </a:rPr>
              <a:t>(операция разовая</a:t>
            </a:r>
            <a:r>
              <a:rPr lang="ru-RU" sz="1100" b="1" i="1" spc="-40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)</a:t>
            </a:r>
            <a:endParaRPr lang="ru-RU" sz="800" i="1" dirty="0">
              <a:solidFill>
                <a:prstClr val="black"/>
              </a:solidFill>
              <a:latin typeface="Montserrat" panose="00000500000000000000" pitchFamily="2" charset="-52"/>
            </a:endParaRPr>
          </a:p>
        </p:txBody>
      </p:sp>
      <p:sp>
        <p:nvSpPr>
          <p:cNvPr id="23" name="TextBox 38">
            <a:extLst>
              <a:ext uri="{FF2B5EF4-FFF2-40B4-BE49-F238E27FC236}">
                <a16:creationId xmlns:a16="http://schemas.microsoft.com/office/drawing/2014/main" id="{0ADFA2B4-AFE7-4C92-A336-E93C1DFEC361}"/>
              </a:ext>
            </a:extLst>
          </p:cNvPr>
          <p:cNvSpPr txBox="1"/>
          <p:nvPr/>
        </p:nvSpPr>
        <p:spPr>
          <a:xfrm flipH="1">
            <a:off x="117424" y="2825540"/>
            <a:ext cx="302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ru-RU" dirty="0">
                <a:latin typeface="Montserrat" panose="00000500000000000000" pitchFamily="2" charset="-52"/>
              </a:rPr>
              <a:t>1</a:t>
            </a:r>
          </a:p>
        </p:txBody>
      </p:sp>
      <p:cxnSp>
        <p:nvCxnSpPr>
          <p:cNvPr id="56" name="Прямая со стрелкой 55"/>
          <p:cNvCxnSpPr/>
          <p:nvPr/>
        </p:nvCxnSpPr>
        <p:spPr>
          <a:xfrm flipH="1">
            <a:off x="3213921" y="4146161"/>
            <a:ext cx="3167" cy="1324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3593307" y="5888783"/>
            <a:ext cx="1022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4128075" y="3687864"/>
            <a:ext cx="182842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/>
          </p:cNvSpPr>
          <p:nvPr/>
        </p:nvSpPr>
        <p:spPr>
          <a:xfrm>
            <a:off x="221420" y="6436302"/>
            <a:ext cx="11657767" cy="48333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800" i="1" dirty="0" smtClean="0">
                <a:solidFill>
                  <a:prstClr val="black"/>
                </a:solidFill>
                <a:latin typeface="Montserrat" panose="00000500000000000000" pitchFamily="2" charset="-52"/>
                <a:ea typeface="+mn-ea"/>
                <a:cs typeface="+mn-cs"/>
              </a:rPr>
              <a:t>* </a:t>
            </a:r>
            <a:r>
              <a:rPr lang="ru-RU" sz="1050" i="1" dirty="0" smtClean="0">
                <a:solidFill>
                  <a:prstClr val="black"/>
                </a:solidFill>
                <a:latin typeface="Montserrat" panose="00000500000000000000" pitchFamily="2" charset="-52"/>
                <a:ea typeface="+mn-ea"/>
                <a:cs typeface="+mn-cs"/>
              </a:rPr>
              <a:t>в случае, если региональный АДБ зарегистрирован участником косвенного взаимодействия с ГИС ГМП, данные мероприятия выполняет соответствующий участник прямого взаимодействия с ГИС ГМП</a:t>
            </a:r>
          </a:p>
          <a:p>
            <a:pPr algn="just"/>
            <a:r>
              <a:rPr lang="ru-RU" sz="1050" i="1" dirty="0" smtClean="0">
                <a:solidFill>
                  <a:prstClr val="black"/>
                </a:solidFill>
                <a:latin typeface="Montserrat" panose="00000500000000000000" pitchFamily="2" charset="-52"/>
                <a:ea typeface="+mn-ea"/>
                <a:cs typeface="+mn-cs"/>
              </a:rPr>
              <a:t>  </a:t>
            </a:r>
            <a:endParaRPr lang="ru-RU" sz="1050" b="1" dirty="0">
              <a:latin typeface="Montserrat" pitchFamily="2" charset="-52"/>
              <a:cs typeface="Spectral"/>
            </a:endParaRPr>
          </a:p>
        </p:txBody>
      </p:sp>
    </p:spTree>
    <p:extLst>
      <p:ext uri="{BB962C8B-B14F-4D97-AF65-F5344CB8AC3E}">
        <p14:creationId xmlns:p14="http://schemas.microsoft.com/office/powerpoint/2010/main" val="2897973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МИНФИ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A3E"/>
      </a:accent1>
      <a:accent2>
        <a:srgbClr val="007B87"/>
      </a:accent2>
      <a:accent3>
        <a:srgbClr val="717682"/>
      </a:accent3>
      <a:accent4>
        <a:srgbClr val="F5D74A"/>
      </a:accent4>
      <a:accent5>
        <a:srgbClr val="A0313A"/>
      </a:accent5>
      <a:accent6>
        <a:srgbClr val="C0A158"/>
      </a:accent6>
      <a:hlink>
        <a:srgbClr val="153736"/>
      </a:hlink>
      <a:folHlink>
        <a:srgbClr val="002B5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3822</TotalTime>
  <Words>250</Words>
  <Application>Microsoft Office PowerPoint</Application>
  <PresentationFormat>Широкоэкранный</PresentationFormat>
  <Paragraphs>42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Montserrat Medium</vt:lpstr>
      <vt:lpstr>Spectral</vt:lpstr>
      <vt:lpstr>Wingdings</vt:lpstr>
      <vt:lpstr>office theme</vt:lpstr>
      <vt:lpstr>Схема межведомственного взаимодействия посредством ГИС ГМП  при администрировании штрафов, назначаемых мировыми судьями, КДН  по материалам федеральных органов государственной власти (государственных органов)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Эля Насибуллина</dc:creator>
  <cp:lastModifiedBy>Anna</cp:lastModifiedBy>
  <cp:revision>786</cp:revision>
  <cp:lastPrinted>2026-02-02T09:14:06Z</cp:lastPrinted>
  <dcterms:created xsi:type="dcterms:W3CDTF">2021-11-29T01:01:16Z</dcterms:created>
  <dcterms:modified xsi:type="dcterms:W3CDTF">2026-02-09T12:31:02Z</dcterms:modified>
</cp:coreProperties>
</file>