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10"/>
  </p:notesMasterIdLst>
  <p:handoutMasterIdLst>
    <p:handoutMasterId r:id="rId11"/>
  </p:handoutMasterIdLst>
  <p:sldIdLst>
    <p:sldId id="268" r:id="rId2"/>
    <p:sldId id="277" r:id="rId3"/>
    <p:sldId id="328" r:id="rId4"/>
    <p:sldId id="329" r:id="rId5"/>
    <p:sldId id="330" r:id="rId6"/>
    <p:sldId id="332" r:id="rId7"/>
    <p:sldId id="333" r:id="rId8"/>
    <p:sldId id="331" r:id="rId9"/>
  </p:sldIdLst>
  <p:sldSz cx="9144000" cy="6858000" type="screen4x3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  <p15:guide id="3" pos="293">
          <p15:clr>
            <a:srgbClr val="A4A3A4"/>
          </p15:clr>
        </p15:guide>
        <p15:guide id="4" pos="5498">
          <p15:clr>
            <a:srgbClr val="A4A3A4"/>
          </p15:clr>
        </p15:guide>
        <p15:guide id="5" pos="549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илита Салахова" initials="ЛС" lastIdx="6" clrIdx="0">
    <p:extLst/>
  </p:cmAuthor>
  <p:cmAuthor id="2" name="Albina" initials="A" lastIdx="0" clrIdx="1"/>
  <p:cmAuthor id="3" name="МИТРОФАНОВА ОЛЬГА СЕРГЕЕВНА" initials="МОС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8552"/>
    <a:srgbClr val="9C711C"/>
    <a:srgbClr val="2F6B42"/>
    <a:srgbClr val="BC8922"/>
    <a:srgbClr val="896419"/>
    <a:srgbClr val="066634"/>
    <a:srgbClr val="077A3E"/>
    <a:srgbClr val="755515"/>
    <a:srgbClr val="A89D64"/>
    <a:srgbClr val="ACA1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 autoAdjust="0"/>
    <p:restoredTop sz="97487" autoAdjust="0"/>
  </p:normalViewPr>
  <p:slideViewPr>
    <p:cSldViewPr snapToGrid="0" snapToObjects="1" showGuides="1">
      <p:cViewPr varScale="1">
        <p:scale>
          <a:sx n="130" d="100"/>
          <a:sy n="130" d="100"/>
        </p:scale>
        <p:origin x="-1140" y="-96"/>
      </p:cViewPr>
      <p:guideLst>
        <p:guide orient="horz"/>
        <p:guide pos="5759"/>
        <p:guide pos="293"/>
        <p:guide pos="5498"/>
        <p:guide pos="549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4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487D5-B714-7E4A-B570-3D34B091A04A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8828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378828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5AF29-335D-A348-BBFE-1B6F99F3E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4377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4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A8CF0-9288-6E43-8350-3311193DC481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8828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8828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E209D-CC24-404D-BA45-4E524A116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8380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E209D-CC24-404D-BA45-4E524A11697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52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209D-CC24-404D-BA45-4E524A11697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1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E209D-CC24-404D-BA45-4E524A11697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12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E209D-CC24-404D-BA45-4E524A11697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1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E209D-CC24-404D-BA45-4E524A11697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69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E209D-CC24-404D-BA45-4E524A11697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6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E209D-CC24-404D-BA45-4E524A11697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6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E209D-CC24-404D-BA45-4E524A11697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52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7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5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82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539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3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5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1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6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2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8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3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7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alphaModFix amt="33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9847" y="247502"/>
            <a:ext cx="1786589" cy="470155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/>
          </p:cNvPicPr>
          <p:nvPr userDrawn="1"/>
        </p:nvPicPr>
        <p:blipFill>
          <a:blip r:embed="rId14">
            <a:alphaModFix amt="33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09847" y="247502"/>
            <a:ext cx="1786589" cy="47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2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4192230" y="0"/>
            <a:ext cx="4951769" cy="5343525"/>
          </a:xfrm>
          <a:prstGeom prst="ellipse">
            <a:avLst/>
          </a:prstGeom>
          <a:gradFill flip="none" rotWithShape="1">
            <a:gsLst>
              <a:gs pos="2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2"/>
          <p:cNvSpPr/>
          <p:nvPr/>
        </p:nvSpPr>
        <p:spPr>
          <a:xfrm>
            <a:off x="1587" y="4641274"/>
            <a:ext cx="9142413" cy="1738066"/>
          </a:xfrm>
          <a:prstGeom prst="rect">
            <a:avLst/>
          </a:prstGeom>
          <a:solidFill>
            <a:srgbClr val="077A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3">
            <a:alphaModFix amt="54000"/>
          </a:blip>
          <a:srcRect l="3197" t="33872" r="-6506" b="55995"/>
          <a:stretch/>
        </p:blipFill>
        <p:spPr>
          <a:xfrm>
            <a:off x="8718" y="4641274"/>
            <a:ext cx="9143999" cy="17311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1856" y="1332934"/>
            <a:ext cx="61264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Методологические подходы к созданию, ведению, изменению и применению классификаторов, реестров и иных информационных ресурсов и созданию единой информационной среды в сфере систематизации и кодирования </a:t>
            </a:r>
            <a:r>
              <a:rPr lang="ru-RU" sz="2400" dirty="0" smtClean="0"/>
              <a:t>информации</a:t>
            </a:r>
            <a:endParaRPr lang="ru-RU" sz="2400" b="1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33258" y="4898294"/>
            <a:ext cx="498249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dirty="0">
                <a:solidFill>
                  <a:schemeClr val="bg1"/>
                </a:solidFill>
                <a:ea typeface="Times New Roman" panose="02020603050405020304" pitchFamily="18" charset="0"/>
              </a:rPr>
              <a:t>Директор Департамента информационных технологий в сфере управления государственными и муниципальными финансами и информационного обеспечения бюджетного процесса </a:t>
            </a:r>
            <a:endParaRPr lang="ru-RU" sz="1500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algn="r"/>
            <a:r>
              <a:rPr lang="ru-RU" sz="15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Е.Е</a:t>
            </a:r>
            <a:r>
              <a:rPr lang="ru-RU" sz="1500" b="1" dirty="0">
                <a:solidFill>
                  <a:schemeClr val="bg1"/>
                </a:solidFill>
                <a:ea typeface="Times New Roman" panose="02020603050405020304" pitchFamily="18" charset="0"/>
              </a:rPr>
              <a:t>. Чернякова</a:t>
            </a:r>
            <a:endParaRPr lang="ru-RU" sz="15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1856" y="5849146"/>
            <a:ext cx="197343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6 февраля 2014 г.</a:t>
            </a:r>
            <a:endParaRPr lang="ru-RU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8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Скругленный прямоугольник 58"/>
          <p:cNvSpPr/>
          <p:nvPr/>
        </p:nvSpPr>
        <p:spPr>
          <a:xfrm>
            <a:off x="1939" y="6526635"/>
            <a:ext cx="9140473" cy="347773"/>
          </a:xfrm>
          <a:prstGeom prst="roundRect">
            <a:avLst>
              <a:gd name="adj" fmla="val 0"/>
            </a:avLst>
          </a:prstGeom>
          <a:solidFill>
            <a:srgbClr val="9C711C">
              <a:alpha val="1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9927" y="831174"/>
            <a:ext cx="4805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77A3E"/>
                </a:solidFill>
                <a:latin typeface="DINPro-Regular"/>
                <a:cs typeface="DINPro-Regular"/>
              </a:rPr>
              <a:t>КЛАССИФИКАТОРЫ, РЕЕСТРЫ</a:t>
            </a:r>
          </a:p>
          <a:p>
            <a:r>
              <a:rPr lang="ru-RU" sz="1600" b="1" dirty="0" smtClean="0">
                <a:solidFill>
                  <a:srgbClr val="077A3E"/>
                </a:solidFill>
                <a:latin typeface="DINPro-Regular"/>
                <a:cs typeface="DINPro-Regular"/>
              </a:rPr>
              <a:t>И ИНЫЕ ИНФОРМАЦИОННЫЕ РЕСУРСЫ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76502" y="1643781"/>
            <a:ext cx="2627632" cy="404462"/>
          </a:xfrm>
          <a:prstGeom prst="roundRect">
            <a:avLst>
              <a:gd name="adj" fmla="val 0"/>
            </a:avLst>
          </a:prstGeom>
          <a:solidFill>
            <a:srgbClr val="077A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СУБЪЕКТЫ</a:t>
            </a:r>
            <a:endParaRPr lang="ru-RU" dirty="0"/>
          </a:p>
        </p:txBody>
      </p:sp>
      <p:sp>
        <p:nvSpPr>
          <p:cNvPr id="61" name="Номер слайда 60"/>
          <p:cNvSpPr>
            <a:spLocks noGrp="1"/>
          </p:cNvSpPr>
          <p:nvPr>
            <p:ph type="sldNum" sz="quarter" idx="12"/>
          </p:nvPr>
        </p:nvSpPr>
        <p:spPr>
          <a:xfrm>
            <a:off x="8763685" y="6509283"/>
            <a:ext cx="310542" cy="365125"/>
          </a:xfrm>
        </p:spPr>
        <p:txBody>
          <a:bodyPr/>
          <a:lstStyle/>
          <a:p>
            <a:fld id="{B2D350B4-811D-9C49-8D4A-B431FFD45952}" type="slidenum">
              <a:rPr lang="en-US" smtClean="0">
                <a:solidFill>
                  <a:srgbClr val="9C711C"/>
                </a:solidFill>
              </a:rPr>
              <a:pPr/>
              <a:t>2</a:t>
            </a:fld>
            <a:endParaRPr lang="en-US" dirty="0">
              <a:solidFill>
                <a:srgbClr val="9C711C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265725" y="1643781"/>
            <a:ext cx="2627632" cy="404462"/>
          </a:xfrm>
          <a:prstGeom prst="roundRect">
            <a:avLst>
              <a:gd name="adj" fmla="val 0"/>
            </a:avLst>
          </a:prstGeom>
          <a:solidFill>
            <a:srgbClr val="077A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ОБЪЕКТЫ</a:t>
            </a:r>
            <a:endParaRPr lang="ru-RU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6254747" y="1643781"/>
            <a:ext cx="2627632" cy="404462"/>
          </a:xfrm>
          <a:prstGeom prst="roundRect">
            <a:avLst>
              <a:gd name="adj" fmla="val 0"/>
            </a:avLst>
          </a:prstGeom>
          <a:solidFill>
            <a:srgbClr val="077A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ХАРАКТЕРИСТИКИ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 rot="10800000" flipV="1">
            <a:off x="239927" y="2048243"/>
            <a:ext cx="915876" cy="304629"/>
          </a:xfrm>
          <a:prstGeom prst="rect">
            <a:avLst/>
          </a:prstGeom>
          <a:solidFill>
            <a:srgbClr val="9C711C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+mj-lt"/>
              </a:rPr>
              <a:t>ФИЗ.ЛИЦА</a:t>
            </a:r>
            <a:endParaRPr lang="ru-RU" sz="1000" b="1" dirty="0">
              <a:latin typeface="+mj-lt"/>
            </a:endParaRPr>
          </a:p>
        </p:txBody>
      </p:sp>
      <p:sp>
        <p:nvSpPr>
          <p:cNvPr id="64" name="Прямоугольник 63"/>
          <p:cNvSpPr/>
          <p:nvPr/>
        </p:nvSpPr>
        <p:spPr>
          <a:xfrm rot="10800000" flipV="1">
            <a:off x="1155804" y="2048243"/>
            <a:ext cx="899768" cy="304629"/>
          </a:xfrm>
          <a:prstGeom prst="rect">
            <a:avLst/>
          </a:prstGeom>
          <a:solidFill>
            <a:srgbClr val="9C711C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+mj-lt"/>
              </a:rPr>
              <a:t>ЮР.ЛИЦА</a:t>
            </a:r>
            <a:endParaRPr lang="ru-RU" sz="1000" b="1" dirty="0">
              <a:latin typeface="+mj-lt"/>
            </a:endParaRPr>
          </a:p>
        </p:txBody>
      </p:sp>
      <p:sp>
        <p:nvSpPr>
          <p:cNvPr id="65" name="Прямоугольник 64"/>
          <p:cNvSpPr/>
          <p:nvPr/>
        </p:nvSpPr>
        <p:spPr>
          <a:xfrm rot="10800000" flipV="1">
            <a:off x="2049039" y="2044618"/>
            <a:ext cx="869727" cy="308254"/>
          </a:xfrm>
          <a:prstGeom prst="rect">
            <a:avLst/>
          </a:prstGeom>
          <a:solidFill>
            <a:srgbClr val="9C711C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+mj-lt"/>
              </a:rPr>
              <a:t>ППО</a:t>
            </a:r>
            <a:endParaRPr lang="ru-RU" sz="1000" b="1" dirty="0">
              <a:latin typeface="+mj-lt"/>
            </a:endParaRPr>
          </a:p>
        </p:txBody>
      </p:sp>
      <p:sp>
        <p:nvSpPr>
          <p:cNvPr id="67" name="Прямоугольник 66"/>
          <p:cNvSpPr/>
          <p:nvPr/>
        </p:nvSpPr>
        <p:spPr>
          <a:xfrm rot="10800000" flipV="1">
            <a:off x="3229948" y="2046516"/>
            <a:ext cx="915876" cy="304629"/>
          </a:xfrm>
          <a:prstGeom prst="rect">
            <a:avLst/>
          </a:prstGeom>
          <a:solidFill>
            <a:srgbClr val="9C711C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+mj-lt"/>
              </a:rPr>
              <a:t>ИМУ-ЩЕСТВО</a:t>
            </a:r>
            <a:endParaRPr lang="ru-RU" sz="1000" b="1" dirty="0">
              <a:latin typeface="+mj-lt"/>
            </a:endParaRPr>
          </a:p>
        </p:txBody>
      </p:sp>
      <p:sp>
        <p:nvSpPr>
          <p:cNvPr id="68" name="Прямоугольник 67"/>
          <p:cNvSpPr/>
          <p:nvPr/>
        </p:nvSpPr>
        <p:spPr>
          <a:xfrm rot="10800000" flipV="1">
            <a:off x="4145825" y="2046516"/>
            <a:ext cx="899768" cy="304629"/>
          </a:xfrm>
          <a:prstGeom prst="rect">
            <a:avLst/>
          </a:prstGeom>
          <a:solidFill>
            <a:srgbClr val="9C711C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+mj-lt"/>
              </a:rPr>
              <a:t>ПРАВА</a:t>
            </a:r>
            <a:endParaRPr lang="ru-RU" sz="1000" b="1" dirty="0">
              <a:latin typeface="+mj-lt"/>
            </a:endParaRPr>
          </a:p>
        </p:txBody>
      </p:sp>
      <p:sp>
        <p:nvSpPr>
          <p:cNvPr id="69" name="Прямоугольник 68"/>
          <p:cNvSpPr/>
          <p:nvPr/>
        </p:nvSpPr>
        <p:spPr>
          <a:xfrm rot="10800000" flipV="1">
            <a:off x="5039060" y="2050206"/>
            <a:ext cx="869727" cy="308254"/>
          </a:xfrm>
          <a:prstGeom prst="rect">
            <a:avLst/>
          </a:prstGeom>
          <a:solidFill>
            <a:srgbClr val="9C711C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+mj-lt"/>
              </a:rPr>
              <a:t>ДОКУ-МЕНТЫ</a:t>
            </a:r>
            <a:endParaRPr lang="ru-RU" sz="1000" b="1" dirty="0">
              <a:latin typeface="+mj-lt"/>
            </a:endParaRPr>
          </a:p>
        </p:txBody>
      </p:sp>
      <p:sp>
        <p:nvSpPr>
          <p:cNvPr id="70" name="Прямоугольник 69"/>
          <p:cNvSpPr/>
          <p:nvPr/>
        </p:nvSpPr>
        <p:spPr>
          <a:xfrm rot="10800000" flipV="1">
            <a:off x="6240117" y="2042890"/>
            <a:ext cx="915876" cy="304629"/>
          </a:xfrm>
          <a:prstGeom prst="rect">
            <a:avLst/>
          </a:prstGeom>
          <a:solidFill>
            <a:srgbClr val="9C711C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+mj-lt"/>
              </a:rPr>
              <a:t>НАИМЕНО-ВАНИЕ</a:t>
            </a:r>
            <a:endParaRPr lang="ru-RU" sz="1000" b="1" dirty="0">
              <a:latin typeface="+mj-lt"/>
            </a:endParaRPr>
          </a:p>
        </p:txBody>
      </p:sp>
      <p:sp>
        <p:nvSpPr>
          <p:cNvPr id="71" name="Прямоугольник 70"/>
          <p:cNvSpPr/>
          <p:nvPr/>
        </p:nvSpPr>
        <p:spPr>
          <a:xfrm rot="10800000" flipV="1">
            <a:off x="7155994" y="2042890"/>
            <a:ext cx="722476" cy="304629"/>
          </a:xfrm>
          <a:prstGeom prst="rect">
            <a:avLst/>
          </a:prstGeom>
          <a:solidFill>
            <a:srgbClr val="9C711C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+mj-lt"/>
              </a:rPr>
              <a:t>ФОРМА</a:t>
            </a:r>
            <a:endParaRPr lang="ru-RU" sz="1000" b="1" dirty="0">
              <a:latin typeface="+mj-lt"/>
            </a:endParaRPr>
          </a:p>
        </p:txBody>
      </p:sp>
      <p:sp>
        <p:nvSpPr>
          <p:cNvPr id="72" name="Прямоугольник 71"/>
          <p:cNvSpPr/>
          <p:nvPr/>
        </p:nvSpPr>
        <p:spPr>
          <a:xfrm rot="10800000" flipV="1">
            <a:off x="7878470" y="2040595"/>
            <a:ext cx="546131" cy="308254"/>
          </a:xfrm>
          <a:prstGeom prst="rect">
            <a:avLst/>
          </a:prstGeom>
          <a:solidFill>
            <a:srgbClr val="9C711C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+mj-lt"/>
              </a:rPr>
              <a:t>ВИД</a:t>
            </a:r>
            <a:endParaRPr lang="ru-RU" sz="1000" b="1" dirty="0">
              <a:latin typeface="+mj-l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622400"/>
              </p:ext>
            </p:extLst>
          </p:nvPr>
        </p:nvGraphicFramePr>
        <p:xfrm>
          <a:off x="239927" y="2562917"/>
          <a:ext cx="8760624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0045"/>
                <a:gridCol w="2950579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cap="all" dirty="0" smtClean="0">
                          <a:solidFill>
                            <a:schemeClr val="bg1"/>
                          </a:solidFill>
                          <a:latin typeface="DINPro-Regular"/>
                          <a:cs typeface="DINPro-Regular"/>
                        </a:rPr>
                        <a:t>РЕЕСТРЫ, РЕГИСТРЫ, КАДАСТРЫ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2F6B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cap="all" dirty="0" smtClean="0">
                          <a:solidFill>
                            <a:schemeClr val="bg1"/>
                          </a:solidFill>
                          <a:latin typeface="DINPro-Regular"/>
                          <a:cs typeface="DINPro-Regular"/>
                        </a:rPr>
                        <a:t>КЛАССИФИКАТОРЫ, ПЕРЕЧНИ, КАТАЛОГИ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F6B42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ЦЕЛЬ, НАЗНАЧЕНИЕ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C711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Государственная</a:t>
                      </a:r>
                      <a:r>
                        <a:rPr lang="ru-RU" sz="1400" baseline="0" dirty="0" smtClean="0"/>
                        <a:t> р</a:t>
                      </a:r>
                      <a:r>
                        <a:rPr lang="ru-RU" sz="1400" dirty="0" smtClean="0"/>
                        <a:t>егистрация</a:t>
                      </a:r>
                      <a:r>
                        <a:rPr lang="ru-RU" sz="1400" baseline="0" dirty="0" smtClean="0"/>
                        <a:t> лиц, имущества, прав, отношений, документов</a:t>
                      </a:r>
                      <a:endParaRPr lang="ru-RU" sz="1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Унификация и систематизация информации</a:t>
                      </a:r>
                      <a:endParaRPr lang="ru-RU" sz="1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ПРАВОВЫЕ ОСНОВАНИЯ 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C711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Закон (решение) ППО, НПА о порядке ведения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НПА о ресурсе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ОТВЕТСТВЕННЫЕ ЗА ВЕДЕНИЕ</a:t>
                      </a:r>
                      <a:endParaRPr lang="ru-RU" dirty="0"/>
                    </a:p>
                  </a:txBody>
                  <a:tcPr>
                    <a:solidFill>
                      <a:srgbClr val="9C711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Орган, уполномоченный на регистрацию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Орган, в установленной сфере деятельности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СОСТАВ И СТРУКТУРА (МЕТАДАННЫЕ)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C711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Следующий слайд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Код, наименование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равая круглая скобка 8"/>
          <p:cNvSpPr/>
          <p:nvPr/>
        </p:nvSpPr>
        <p:spPr>
          <a:xfrm rot="5400000">
            <a:off x="2991721" y="-567589"/>
            <a:ext cx="168642" cy="5830217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авая круглая скобка 80"/>
          <p:cNvSpPr/>
          <p:nvPr/>
        </p:nvSpPr>
        <p:spPr>
          <a:xfrm rot="5400000">
            <a:off x="7495652" y="921617"/>
            <a:ext cx="168644" cy="2841154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312085" y="1422639"/>
            <a:ext cx="7667477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3" name="Группа 82"/>
          <p:cNvGrpSpPr/>
          <p:nvPr/>
        </p:nvGrpSpPr>
        <p:grpSpPr>
          <a:xfrm>
            <a:off x="2213793" y="4698132"/>
            <a:ext cx="452437" cy="400050"/>
            <a:chOff x="4779963" y="825500"/>
            <a:chExt cx="452437" cy="400050"/>
          </a:xfrm>
        </p:grpSpPr>
        <p:sp>
          <p:nvSpPr>
            <p:cNvPr id="84" name="Freeform 151"/>
            <p:cNvSpPr>
              <a:spLocks/>
            </p:cNvSpPr>
            <p:nvPr/>
          </p:nvSpPr>
          <p:spPr bwMode="auto">
            <a:xfrm>
              <a:off x="4891088" y="831850"/>
              <a:ext cx="230187" cy="393700"/>
            </a:xfrm>
            <a:custGeom>
              <a:avLst/>
              <a:gdLst/>
              <a:ahLst/>
              <a:cxnLst>
                <a:cxn ang="0">
                  <a:pos x="187" y="12"/>
                </a:cxn>
                <a:cxn ang="0">
                  <a:pos x="229" y="70"/>
                </a:cxn>
                <a:cxn ang="0">
                  <a:pos x="255" y="100"/>
                </a:cxn>
                <a:cxn ang="0">
                  <a:pos x="248" y="147"/>
                </a:cxn>
                <a:cxn ang="0">
                  <a:pos x="214" y="180"/>
                </a:cxn>
                <a:cxn ang="0">
                  <a:pos x="187" y="225"/>
                </a:cxn>
                <a:cxn ang="0">
                  <a:pos x="259" y="275"/>
                </a:cxn>
                <a:cxn ang="0">
                  <a:pos x="288" y="358"/>
                </a:cxn>
                <a:cxn ang="0">
                  <a:pos x="276" y="492"/>
                </a:cxn>
                <a:cxn ang="0">
                  <a:pos x="199" y="493"/>
                </a:cxn>
                <a:cxn ang="0">
                  <a:pos x="195" y="479"/>
                </a:cxn>
                <a:cxn ang="0">
                  <a:pos x="203" y="473"/>
                </a:cxn>
                <a:cxn ang="0">
                  <a:pos x="265" y="358"/>
                </a:cxn>
                <a:cxn ang="0">
                  <a:pos x="239" y="287"/>
                </a:cxn>
                <a:cxn ang="0">
                  <a:pos x="173" y="246"/>
                </a:cxn>
                <a:cxn ang="0">
                  <a:pos x="165" y="237"/>
                </a:cxn>
                <a:cxn ang="0">
                  <a:pos x="165" y="195"/>
                </a:cxn>
                <a:cxn ang="0">
                  <a:pos x="185" y="180"/>
                </a:cxn>
                <a:cxn ang="0">
                  <a:pos x="207" y="144"/>
                </a:cxn>
                <a:cxn ang="0">
                  <a:pos x="220" y="140"/>
                </a:cxn>
                <a:cxn ang="0">
                  <a:pos x="235" y="115"/>
                </a:cxn>
                <a:cxn ang="0">
                  <a:pos x="220" y="90"/>
                </a:cxn>
                <a:cxn ang="0">
                  <a:pos x="211" y="86"/>
                </a:cxn>
                <a:cxn ang="0">
                  <a:pos x="184" y="38"/>
                </a:cxn>
                <a:cxn ang="0">
                  <a:pos x="122" y="26"/>
                </a:cxn>
                <a:cxn ang="0">
                  <a:pos x="77" y="82"/>
                </a:cxn>
                <a:cxn ang="0">
                  <a:pos x="70" y="90"/>
                </a:cxn>
                <a:cxn ang="0">
                  <a:pos x="55" y="103"/>
                </a:cxn>
                <a:cxn ang="0">
                  <a:pos x="60" y="137"/>
                </a:cxn>
                <a:cxn ang="0">
                  <a:pos x="77" y="141"/>
                </a:cxn>
                <a:cxn ang="0">
                  <a:pos x="90" y="165"/>
                </a:cxn>
                <a:cxn ang="0">
                  <a:pos x="119" y="192"/>
                </a:cxn>
                <a:cxn ang="0">
                  <a:pos x="123" y="235"/>
                </a:cxn>
                <a:cxn ang="0">
                  <a:pos x="118" y="244"/>
                </a:cxn>
                <a:cxn ang="0">
                  <a:pos x="66" y="269"/>
                </a:cxn>
                <a:cxn ang="0">
                  <a:pos x="24" y="332"/>
                </a:cxn>
                <a:cxn ang="0">
                  <a:pos x="23" y="473"/>
                </a:cxn>
                <a:cxn ang="0">
                  <a:pos x="93" y="477"/>
                </a:cxn>
                <a:cxn ang="0">
                  <a:pos x="93" y="490"/>
                </a:cxn>
                <a:cxn ang="0">
                  <a:pos x="23" y="495"/>
                </a:cxn>
                <a:cxn ang="0">
                  <a:pos x="0" y="470"/>
                </a:cxn>
                <a:cxn ang="0">
                  <a:pos x="12" y="301"/>
                </a:cxn>
                <a:cxn ang="0">
                  <a:pos x="71" y="237"/>
                </a:cxn>
                <a:cxn ang="0">
                  <a:pos x="85" y="195"/>
                </a:cxn>
                <a:cxn ang="0">
                  <a:pos x="49" y="158"/>
                </a:cxn>
                <a:cxn ang="0">
                  <a:pos x="29" y="115"/>
                </a:cxn>
                <a:cxn ang="0">
                  <a:pos x="46" y="75"/>
                </a:cxn>
                <a:cxn ang="0">
                  <a:pos x="82" y="27"/>
                </a:cxn>
                <a:cxn ang="0">
                  <a:pos x="144" y="0"/>
                </a:cxn>
              </a:cxnLst>
              <a:rect l="0" t="0" r="r" b="b"/>
              <a:pathLst>
                <a:path w="288" h="495">
                  <a:moveTo>
                    <a:pt x="144" y="0"/>
                  </a:moveTo>
                  <a:lnTo>
                    <a:pt x="166" y="2"/>
                  </a:lnTo>
                  <a:lnTo>
                    <a:pt x="187" y="12"/>
                  </a:lnTo>
                  <a:lnTo>
                    <a:pt x="204" y="27"/>
                  </a:lnTo>
                  <a:lnTo>
                    <a:pt x="218" y="46"/>
                  </a:lnTo>
                  <a:lnTo>
                    <a:pt x="229" y="70"/>
                  </a:lnTo>
                  <a:lnTo>
                    <a:pt x="240" y="75"/>
                  </a:lnTo>
                  <a:lnTo>
                    <a:pt x="250" y="86"/>
                  </a:lnTo>
                  <a:lnTo>
                    <a:pt x="255" y="100"/>
                  </a:lnTo>
                  <a:lnTo>
                    <a:pt x="258" y="115"/>
                  </a:lnTo>
                  <a:lnTo>
                    <a:pt x="255" y="133"/>
                  </a:lnTo>
                  <a:lnTo>
                    <a:pt x="248" y="147"/>
                  </a:lnTo>
                  <a:lnTo>
                    <a:pt x="237" y="158"/>
                  </a:lnTo>
                  <a:lnTo>
                    <a:pt x="224" y="163"/>
                  </a:lnTo>
                  <a:lnTo>
                    <a:pt x="214" y="180"/>
                  </a:lnTo>
                  <a:lnTo>
                    <a:pt x="202" y="195"/>
                  </a:lnTo>
                  <a:lnTo>
                    <a:pt x="187" y="207"/>
                  </a:lnTo>
                  <a:lnTo>
                    <a:pt x="187" y="225"/>
                  </a:lnTo>
                  <a:lnTo>
                    <a:pt x="215" y="237"/>
                  </a:lnTo>
                  <a:lnTo>
                    <a:pt x="240" y="254"/>
                  </a:lnTo>
                  <a:lnTo>
                    <a:pt x="259" y="275"/>
                  </a:lnTo>
                  <a:lnTo>
                    <a:pt x="276" y="301"/>
                  </a:lnTo>
                  <a:lnTo>
                    <a:pt x="285" y="328"/>
                  </a:lnTo>
                  <a:lnTo>
                    <a:pt x="288" y="358"/>
                  </a:lnTo>
                  <a:lnTo>
                    <a:pt x="288" y="470"/>
                  </a:lnTo>
                  <a:lnTo>
                    <a:pt x="284" y="482"/>
                  </a:lnTo>
                  <a:lnTo>
                    <a:pt x="276" y="492"/>
                  </a:lnTo>
                  <a:lnTo>
                    <a:pt x="263" y="495"/>
                  </a:lnTo>
                  <a:lnTo>
                    <a:pt x="203" y="495"/>
                  </a:lnTo>
                  <a:lnTo>
                    <a:pt x="199" y="493"/>
                  </a:lnTo>
                  <a:lnTo>
                    <a:pt x="198" y="490"/>
                  </a:lnTo>
                  <a:lnTo>
                    <a:pt x="195" y="488"/>
                  </a:lnTo>
                  <a:lnTo>
                    <a:pt x="195" y="479"/>
                  </a:lnTo>
                  <a:lnTo>
                    <a:pt x="198" y="477"/>
                  </a:lnTo>
                  <a:lnTo>
                    <a:pt x="199" y="474"/>
                  </a:lnTo>
                  <a:lnTo>
                    <a:pt x="203" y="473"/>
                  </a:lnTo>
                  <a:lnTo>
                    <a:pt x="263" y="473"/>
                  </a:lnTo>
                  <a:lnTo>
                    <a:pt x="265" y="471"/>
                  </a:lnTo>
                  <a:lnTo>
                    <a:pt x="265" y="358"/>
                  </a:lnTo>
                  <a:lnTo>
                    <a:pt x="262" y="332"/>
                  </a:lnTo>
                  <a:lnTo>
                    <a:pt x="253" y="308"/>
                  </a:lnTo>
                  <a:lnTo>
                    <a:pt x="239" y="287"/>
                  </a:lnTo>
                  <a:lnTo>
                    <a:pt x="221" y="269"/>
                  </a:lnTo>
                  <a:lnTo>
                    <a:pt x="199" y="254"/>
                  </a:lnTo>
                  <a:lnTo>
                    <a:pt x="173" y="246"/>
                  </a:lnTo>
                  <a:lnTo>
                    <a:pt x="169" y="244"/>
                  </a:lnTo>
                  <a:lnTo>
                    <a:pt x="166" y="242"/>
                  </a:lnTo>
                  <a:lnTo>
                    <a:pt x="165" y="237"/>
                  </a:lnTo>
                  <a:lnTo>
                    <a:pt x="163" y="235"/>
                  </a:lnTo>
                  <a:lnTo>
                    <a:pt x="163" y="198"/>
                  </a:lnTo>
                  <a:lnTo>
                    <a:pt x="165" y="195"/>
                  </a:lnTo>
                  <a:lnTo>
                    <a:pt x="167" y="192"/>
                  </a:lnTo>
                  <a:lnTo>
                    <a:pt x="170" y="191"/>
                  </a:lnTo>
                  <a:lnTo>
                    <a:pt x="185" y="180"/>
                  </a:lnTo>
                  <a:lnTo>
                    <a:pt x="196" y="165"/>
                  </a:lnTo>
                  <a:lnTo>
                    <a:pt x="206" y="147"/>
                  </a:lnTo>
                  <a:lnTo>
                    <a:pt x="207" y="144"/>
                  </a:lnTo>
                  <a:lnTo>
                    <a:pt x="210" y="141"/>
                  </a:lnTo>
                  <a:lnTo>
                    <a:pt x="214" y="140"/>
                  </a:lnTo>
                  <a:lnTo>
                    <a:pt x="220" y="140"/>
                  </a:lnTo>
                  <a:lnTo>
                    <a:pt x="226" y="137"/>
                  </a:lnTo>
                  <a:lnTo>
                    <a:pt x="232" y="129"/>
                  </a:lnTo>
                  <a:lnTo>
                    <a:pt x="235" y="115"/>
                  </a:lnTo>
                  <a:lnTo>
                    <a:pt x="232" y="103"/>
                  </a:lnTo>
                  <a:lnTo>
                    <a:pt x="226" y="93"/>
                  </a:lnTo>
                  <a:lnTo>
                    <a:pt x="220" y="90"/>
                  </a:lnTo>
                  <a:lnTo>
                    <a:pt x="217" y="90"/>
                  </a:lnTo>
                  <a:lnTo>
                    <a:pt x="214" y="88"/>
                  </a:lnTo>
                  <a:lnTo>
                    <a:pt x="211" y="86"/>
                  </a:lnTo>
                  <a:lnTo>
                    <a:pt x="210" y="82"/>
                  </a:lnTo>
                  <a:lnTo>
                    <a:pt x="199" y="57"/>
                  </a:lnTo>
                  <a:lnTo>
                    <a:pt x="184" y="38"/>
                  </a:lnTo>
                  <a:lnTo>
                    <a:pt x="165" y="26"/>
                  </a:lnTo>
                  <a:lnTo>
                    <a:pt x="144" y="22"/>
                  </a:lnTo>
                  <a:lnTo>
                    <a:pt x="122" y="26"/>
                  </a:lnTo>
                  <a:lnTo>
                    <a:pt x="103" y="38"/>
                  </a:lnTo>
                  <a:lnTo>
                    <a:pt x="88" y="57"/>
                  </a:lnTo>
                  <a:lnTo>
                    <a:pt x="77" y="82"/>
                  </a:lnTo>
                  <a:lnTo>
                    <a:pt x="77" y="85"/>
                  </a:lnTo>
                  <a:lnTo>
                    <a:pt x="73" y="89"/>
                  </a:lnTo>
                  <a:lnTo>
                    <a:pt x="70" y="90"/>
                  </a:lnTo>
                  <a:lnTo>
                    <a:pt x="67" y="90"/>
                  </a:lnTo>
                  <a:lnTo>
                    <a:pt x="60" y="93"/>
                  </a:lnTo>
                  <a:lnTo>
                    <a:pt x="55" y="103"/>
                  </a:lnTo>
                  <a:lnTo>
                    <a:pt x="52" y="115"/>
                  </a:lnTo>
                  <a:lnTo>
                    <a:pt x="55" y="129"/>
                  </a:lnTo>
                  <a:lnTo>
                    <a:pt x="60" y="137"/>
                  </a:lnTo>
                  <a:lnTo>
                    <a:pt x="67" y="140"/>
                  </a:lnTo>
                  <a:lnTo>
                    <a:pt x="73" y="140"/>
                  </a:lnTo>
                  <a:lnTo>
                    <a:pt x="77" y="141"/>
                  </a:lnTo>
                  <a:lnTo>
                    <a:pt x="79" y="144"/>
                  </a:lnTo>
                  <a:lnTo>
                    <a:pt x="81" y="147"/>
                  </a:lnTo>
                  <a:lnTo>
                    <a:pt x="90" y="165"/>
                  </a:lnTo>
                  <a:lnTo>
                    <a:pt x="101" y="180"/>
                  </a:lnTo>
                  <a:lnTo>
                    <a:pt x="116" y="191"/>
                  </a:lnTo>
                  <a:lnTo>
                    <a:pt x="119" y="192"/>
                  </a:lnTo>
                  <a:lnTo>
                    <a:pt x="122" y="195"/>
                  </a:lnTo>
                  <a:lnTo>
                    <a:pt x="123" y="198"/>
                  </a:lnTo>
                  <a:lnTo>
                    <a:pt x="123" y="235"/>
                  </a:lnTo>
                  <a:lnTo>
                    <a:pt x="122" y="237"/>
                  </a:lnTo>
                  <a:lnTo>
                    <a:pt x="121" y="242"/>
                  </a:lnTo>
                  <a:lnTo>
                    <a:pt x="118" y="244"/>
                  </a:lnTo>
                  <a:lnTo>
                    <a:pt x="114" y="246"/>
                  </a:lnTo>
                  <a:lnTo>
                    <a:pt x="88" y="254"/>
                  </a:lnTo>
                  <a:lnTo>
                    <a:pt x="66" y="269"/>
                  </a:lnTo>
                  <a:lnTo>
                    <a:pt x="48" y="287"/>
                  </a:lnTo>
                  <a:lnTo>
                    <a:pt x="34" y="308"/>
                  </a:lnTo>
                  <a:lnTo>
                    <a:pt x="24" y="332"/>
                  </a:lnTo>
                  <a:lnTo>
                    <a:pt x="22" y="358"/>
                  </a:lnTo>
                  <a:lnTo>
                    <a:pt x="22" y="471"/>
                  </a:lnTo>
                  <a:lnTo>
                    <a:pt x="23" y="473"/>
                  </a:lnTo>
                  <a:lnTo>
                    <a:pt x="88" y="473"/>
                  </a:lnTo>
                  <a:lnTo>
                    <a:pt x="92" y="474"/>
                  </a:lnTo>
                  <a:lnTo>
                    <a:pt x="93" y="477"/>
                  </a:lnTo>
                  <a:lnTo>
                    <a:pt x="96" y="479"/>
                  </a:lnTo>
                  <a:lnTo>
                    <a:pt x="96" y="488"/>
                  </a:lnTo>
                  <a:lnTo>
                    <a:pt x="93" y="490"/>
                  </a:lnTo>
                  <a:lnTo>
                    <a:pt x="92" y="493"/>
                  </a:lnTo>
                  <a:lnTo>
                    <a:pt x="88" y="495"/>
                  </a:lnTo>
                  <a:lnTo>
                    <a:pt x="23" y="495"/>
                  </a:lnTo>
                  <a:lnTo>
                    <a:pt x="12" y="492"/>
                  </a:lnTo>
                  <a:lnTo>
                    <a:pt x="2" y="482"/>
                  </a:lnTo>
                  <a:lnTo>
                    <a:pt x="0" y="470"/>
                  </a:lnTo>
                  <a:lnTo>
                    <a:pt x="0" y="358"/>
                  </a:lnTo>
                  <a:lnTo>
                    <a:pt x="2" y="328"/>
                  </a:lnTo>
                  <a:lnTo>
                    <a:pt x="12" y="301"/>
                  </a:lnTo>
                  <a:lnTo>
                    <a:pt x="27" y="275"/>
                  </a:lnTo>
                  <a:lnTo>
                    <a:pt x="48" y="254"/>
                  </a:lnTo>
                  <a:lnTo>
                    <a:pt x="71" y="237"/>
                  </a:lnTo>
                  <a:lnTo>
                    <a:pt x="100" y="225"/>
                  </a:lnTo>
                  <a:lnTo>
                    <a:pt x="100" y="207"/>
                  </a:lnTo>
                  <a:lnTo>
                    <a:pt x="85" y="195"/>
                  </a:lnTo>
                  <a:lnTo>
                    <a:pt x="73" y="180"/>
                  </a:lnTo>
                  <a:lnTo>
                    <a:pt x="63" y="163"/>
                  </a:lnTo>
                  <a:lnTo>
                    <a:pt x="49" y="158"/>
                  </a:lnTo>
                  <a:lnTo>
                    <a:pt x="38" y="147"/>
                  </a:lnTo>
                  <a:lnTo>
                    <a:pt x="31" y="133"/>
                  </a:lnTo>
                  <a:lnTo>
                    <a:pt x="29" y="115"/>
                  </a:lnTo>
                  <a:lnTo>
                    <a:pt x="31" y="100"/>
                  </a:lnTo>
                  <a:lnTo>
                    <a:pt x="37" y="86"/>
                  </a:lnTo>
                  <a:lnTo>
                    <a:pt x="46" y="75"/>
                  </a:lnTo>
                  <a:lnTo>
                    <a:pt x="57" y="70"/>
                  </a:lnTo>
                  <a:lnTo>
                    <a:pt x="68" y="46"/>
                  </a:lnTo>
                  <a:lnTo>
                    <a:pt x="82" y="27"/>
                  </a:lnTo>
                  <a:lnTo>
                    <a:pt x="101" y="12"/>
                  </a:lnTo>
                  <a:lnTo>
                    <a:pt x="122" y="2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7F7649">
                <a:alpha val="60000"/>
              </a:srgbClr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152"/>
            <p:cNvSpPr>
              <a:spLocks/>
            </p:cNvSpPr>
            <p:nvPr/>
          </p:nvSpPr>
          <p:spPr bwMode="auto">
            <a:xfrm>
              <a:off x="4962525" y="1038225"/>
              <a:ext cx="85725" cy="184150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9" y="0"/>
                </a:cxn>
                <a:cxn ang="0">
                  <a:pos x="71" y="1"/>
                </a:cxn>
                <a:cxn ang="0">
                  <a:pos x="74" y="4"/>
                </a:cxn>
                <a:cxn ang="0">
                  <a:pos x="96" y="28"/>
                </a:cxn>
                <a:cxn ang="0">
                  <a:pos x="99" y="36"/>
                </a:cxn>
                <a:cxn ang="0">
                  <a:pos x="98" y="40"/>
                </a:cxn>
                <a:cxn ang="0">
                  <a:pos x="84" y="67"/>
                </a:cxn>
                <a:cxn ang="0">
                  <a:pos x="109" y="187"/>
                </a:cxn>
                <a:cxn ang="0">
                  <a:pos x="109" y="190"/>
                </a:cxn>
                <a:cxn ang="0">
                  <a:pos x="106" y="195"/>
                </a:cxn>
                <a:cxn ang="0">
                  <a:pos x="103" y="198"/>
                </a:cxn>
                <a:cxn ang="0">
                  <a:pos x="65" y="228"/>
                </a:cxn>
                <a:cxn ang="0">
                  <a:pos x="62" y="230"/>
                </a:cxn>
                <a:cxn ang="0">
                  <a:pos x="60" y="231"/>
                </a:cxn>
                <a:cxn ang="0">
                  <a:pos x="58" y="232"/>
                </a:cxn>
                <a:cxn ang="0">
                  <a:pos x="51" y="232"/>
                </a:cxn>
                <a:cxn ang="0">
                  <a:pos x="49" y="231"/>
                </a:cxn>
                <a:cxn ang="0">
                  <a:pos x="47" y="231"/>
                </a:cxn>
                <a:cxn ang="0">
                  <a:pos x="45" y="230"/>
                </a:cxn>
                <a:cxn ang="0">
                  <a:pos x="45" y="228"/>
                </a:cxn>
                <a:cxn ang="0">
                  <a:pos x="6" y="198"/>
                </a:cxn>
                <a:cxn ang="0">
                  <a:pos x="3" y="195"/>
                </a:cxn>
                <a:cxn ang="0">
                  <a:pos x="0" y="190"/>
                </a:cxn>
                <a:cxn ang="0">
                  <a:pos x="0" y="187"/>
                </a:cxn>
                <a:cxn ang="0">
                  <a:pos x="25" y="67"/>
                </a:cxn>
                <a:cxn ang="0">
                  <a:pos x="10" y="37"/>
                </a:cxn>
                <a:cxn ang="0">
                  <a:pos x="10" y="34"/>
                </a:cxn>
                <a:cxn ang="0">
                  <a:pos x="12" y="29"/>
                </a:cxn>
                <a:cxn ang="0">
                  <a:pos x="29" y="7"/>
                </a:cxn>
                <a:cxn ang="0">
                  <a:pos x="32" y="4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44" y="6"/>
                </a:cxn>
                <a:cxn ang="0">
                  <a:pos x="47" y="8"/>
                </a:cxn>
                <a:cxn ang="0">
                  <a:pos x="49" y="14"/>
                </a:cxn>
                <a:cxn ang="0">
                  <a:pos x="48" y="18"/>
                </a:cxn>
                <a:cxn ang="0">
                  <a:pos x="47" y="21"/>
                </a:cxn>
                <a:cxn ang="0">
                  <a:pos x="34" y="37"/>
                </a:cxn>
                <a:cxn ang="0">
                  <a:pos x="47" y="61"/>
                </a:cxn>
                <a:cxn ang="0">
                  <a:pos x="48" y="62"/>
                </a:cxn>
                <a:cxn ang="0">
                  <a:pos x="48" y="67"/>
                </a:cxn>
                <a:cxn ang="0">
                  <a:pos x="25" y="184"/>
                </a:cxn>
                <a:cxn ang="0">
                  <a:pos x="55" y="208"/>
                </a:cxn>
                <a:cxn ang="0">
                  <a:pos x="84" y="184"/>
                </a:cxn>
                <a:cxn ang="0">
                  <a:pos x="60" y="67"/>
                </a:cxn>
                <a:cxn ang="0">
                  <a:pos x="60" y="62"/>
                </a:cxn>
                <a:cxn ang="0">
                  <a:pos x="62" y="61"/>
                </a:cxn>
                <a:cxn ang="0">
                  <a:pos x="74" y="37"/>
                </a:cxn>
                <a:cxn ang="0">
                  <a:pos x="58" y="19"/>
                </a:cxn>
                <a:cxn ang="0">
                  <a:pos x="56" y="17"/>
                </a:cxn>
                <a:cxn ang="0">
                  <a:pos x="55" y="12"/>
                </a:cxn>
                <a:cxn ang="0">
                  <a:pos x="55" y="8"/>
                </a:cxn>
                <a:cxn ang="0">
                  <a:pos x="56" y="6"/>
                </a:cxn>
                <a:cxn ang="0">
                  <a:pos x="59" y="3"/>
                </a:cxn>
                <a:cxn ang="0">
                  <a:pos x="65" y="0"/>
                </a:cxn>
              </a:cxnLst>
              <a:rect l="0" t="0" r="r" b="b"/>
              <a:pathLst>
                <a:path w="109" h="232">
                  <a:moveTo>
                    <a:pt x="65" y="0"/>
                  </a:moveTo>
                  <a:lnTo>
                    <a:pt x="69" y="0"/>
                  </a:lnTo>
                  <a:lnTo>
                    <a:pt x="71" y="1"/>
                  </a:lnTo>
                  <a:lnTo>
                    <a:pt x="74" y="4"/>
                  </a:lnTo>
                  <a:lnTo>
                    <a:pt x="96" y="28"/>
                  </a:lnTo>
                  <a:lnTo>
                    <a:pt x="99" y="36"/>
                  </a:lnTo>
                  <a:lnTo>
                    <a:pt x="98" y="40"/>
                  </a:lnTo>
                  <a:lnTo>
                    <a:pt x="84" y="67"/>
                  </a:lnTo>
                  <a:lnTo>
                    <a:pt x="109" y="187"/>
                  </a:lnTo>
                  <a:lnTo>
                    <a:pt x="109" y="190"/>
                  </a:lnTo>
                  <a:lnTo>
                    <a:pt x="106" y="195"/>
                  </a:lnTo>
                  <a:lnTo>
                    <a:pt x="103" y="198"/>
                  </a:lnTo>
                  <a:lnTo>
                    <a:pt x="65" y="228"/>
                  </a:lnTo>
                  <a:lnTo>
                    <a:pt x="62" y="230"/>
                  </a:lnTo>
                  <a:lnTo>
                    <a:pt x="60" y="231"/>
                  </a:lnTo>
                  <a:lnTo>
                    <a:pt x="58" y="232"/>
                  </a:lnTo>
                  <a:lnTo>
                    <a:pt x="51" y="232"/>
                  </a:lnTo>
                  <a:lnTo>
                    <a:pt x="49" y="231"/>
                  </a:lnTo>
                  <a:lnTo>
                    <a:pt x="47" y="231"/>
                  </a:lnTo>
                  <a:lnTo>
                    <a:pt x="45" y="230"/>
                  </a:lnTo>
                  <a:lnTo>
                    <a:pt x="45" y="228"/>
                  </a:lnTo>
                  <a:lnTo>
                    <a:pt x="6" y="198"/>
                  </a:lnTo>
                  <a:lnTo>
                    <a:pt x="3" y="195"/>
                  </a:lnTo>
                  <a:lnTo>
                    <a:pt x="0" y="190"/>
                  </a:lnTo>
                  <a:lnTo>
                    <a:pt x="0" y="187"/>
                  </a:lnTo>
                  <a:lnTo>
                    <a:pt x="25" y="67"/>
                  </a:lnTo>
                  <a:lnTo>
                    <a:pt x="10" y="37"/>
                  </a:lnTo>
                  <a:lnTo>
                    <a:pt x="10" y="34"/>
                  </a:lnTo>
                  <a:lnTo>
                    <a:pt x="12" y="29"/>
                  </a:lnTo>
                  <a:lnTo>
                    <a:pt x="29" y="7"/>
                  </a:lnTo>
                  <a:lnTo>
                    <a:pt x="32" y="4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44" y="6"/>
                  </a:lnTo>
                  <a:lnTo>
                    <a:pt x="47" y="8"/>
                  </a:lnTo>
                  <a:lnTo>
                    <a:pt x="49" y="14"/>
                  </a:lnTo>
                  <a:lnTo>
                    <a:pt x="48" y="18"/>
                  </a:lnTo>
                  <a:lnTo>
                    <a:pt x="47" y="21"/>
                  </a:lnTo>
                  <a:lnTo>
                    <a:pt x="34" y="37"/>
                  </a:lnTo>
                  <a:lnTo>
                    <a:pt x="47" y="61"/>
                  </a:lnTo>
                  <a:lnTo>
                    <a:pt x="48" y="62"/>
                  </a:lnTo>
                  <a:lnTo>
                    <a:pt x="48" y="67"/>
                  </a:lnTo>
                  <a:lnTo>
                    <a:pt x="25" y="184"/>
                  </a:lnTo>
                  <a:lnTo>
                    <a:pt x="55" y="208"/>
                  </a:lnTo>
                  <a:lnTo>
                    <a:pt x="84" y="184"/>
                  </a:lnTo>
                  <a:lnTo>
                    <a:pt x="60" y="67"/>
                  </a:lnTo>
                  <a:lnTo>
                    <a:pt x="60" y="62"/>
                  </a:lnTo>
                  <a:lnTo>
                    <a:pt x="62" y="61"/>
                  </a:lnTo>
                  <a:lnTo>
                    <a:pt x="74" y="37"/>
                  </a:lnTo>
                  <a:lnTo>
                    <a:pt x="58" y="19"/>
                  </a:lnTo>
                  <a:lnTo>
                    <a:pt x="56" y="17"/>
                  </a:lnTo>
                  <a:lnTo>
                    <a:pt x="55" y="12"/>
                  </a:lnTo>
                  <a:lnTo>
                    <a:pt x="55" y="8"/>
                  </a:lnTo>
                  <a:lnTo>
                    <a:pt x="56" y="6"/>
                  </a:lnTo>
                  <a:lnTo>
                    <a:pt x="59" y="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7F7649">
                <a:alpha val="60000"/>
              </a:srgbClr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153"/>
            <p:cNvSpPr>
              <a:spLocks/>
            </p:cNvSpPr>
            <p:nvPr/>
          </p:nvSpPr>
          <p:spPr bwMode="auto">
            <a:xfrm>
              <a:off x="4984750" y="1079500"/>
              <a:ext cx="42862" cy="1905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0" y="0"/>
                </a:cxn>
                <a:cxn ang="0">
                  <a:pos x="45" y="1"/>
                </a:cxn>
                <a:cxn ang="0">
                  <a:pos x="48" y="2"/>
                </a:cxn>
                <a:cxn ang="0">
                  <a:pos x="51" y="7"/>
                </a:cxn>
                <a:cxn ang="0">
                  <a:pos x="52" y="11"/>
                </a:cxn>
                <a:cxn ang="0">
                  <a:pos x="51" y="16"/>
                </a:cxn>
                <a:cxn ang="0">
                  <a:pos x="45" y="22"/>
                </a:cxn>
                <a:cxn ang="0">
                  <a:pos x="40" y="23"/>
                </a:cxn>
                <a:cxn ang="0">
                  <a:pos x="7" y="23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0" y="8"/>
                </a:cxn>
                <a:cxn ang="0">
                  <a:pos x="1" y="4"/>
                </a:cxn>
                <a:cxn ang="0">
                  <a:pos x="4" y="2"/>
                </a:cxn>
                <a:cxn ang="0">
                  <a:pos x="7" y="0"/>
                </a:cxn>
              </a:cxnLst>
              <a:rect l="0" t="0" r="r" b="b"/>
              <a:pathLst>
                <a:path w="52" h="23">
                  <a:moveTo>
                    <a:pt x="7" y="0"/>
                  </a:moveTo>
                  <a:lnTo>
                    <a:pt x="40" y="0"/>
                  </a:lnTo>
                  <a:lnTo>
                    <a:pt x="45" y="1"/>
                  </a:lnTo>
                  <a:lnTo>
                    <a:pt x="48" y="2"/>
                  </a:lnTo>
                  <a:lnTo>
                    <a:pt x="51" y="7"/>
                  </a:lnTo>
                  <a:lnTo>
                    <a:pt x="52" y="11"/>
                  </a:lnTo>
                  <a:lnTo>
                    <a:pt x="51" y="16"/>
                  </a:lnTo>
                  <a:lnTo>
                    <a:pt x="45" y="22"/>
                  </a:lnTo>
                  <a:lnTo>
                    <a:pt x="40" y="23"/>
                  </a:lnTo>
                  <a:lnTo>
                    <a:pt x="7" y="23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8"/>
                  </a:lnTo>
                  <a:lnTo>
                    <a:pt x="1" y="4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F7649">
                <a:alpha val="60000"/>
              </a:srgbClr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154"/>
            <p:cNvSpPr>
              <a:spLocks/>
            </p:cNvSpPr>
            <p:nvPr/>
          </p:nvSpPr>
          <p:spPr bwMode="auto">
            <a:xfrm>
              <a:off x="4954588" y="1012825"/>
              <a:ext cx="96837" cy="38100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12" y="0"/>
                </a:cxn>
                <a:cxn ang="0">
                  <a:pos x="120" y="5"/>
                </a:cxn>
                <a:cxn ang="0">
                  <a:pos x="121" y="9"/>
                </a:cxn>
                <a:cxn ang="0">
                  <a:pos x="119" y="18"/>
                </a:cxn>
                <a:cxn ang="0">
                  <a:pos x="114" y="22"/>
                </a:cxn>
                <a:cxn ang="0">
                  <a:pos x="68" y="47"/>
                </a:cxn>
                <a:cxn ang="0">
                  <a:pos x="66" y="47"/>
                </a:cxn>
                <a:cxn ang="0">
                  <a:pos x="65" y="48"/>
                </a:cxn>
                <a:cxn ang="0">
                  <a:pos x="61" y="48"/>
                </a:cxn>
                <a:cxn ang="0">
                  <a:pos x="59" y="47"/>
                </a:cxn>
                <a:cxn ang="0">
                  <a:pos x="57" y="47"/>
                </a:cxn>
                <a:cxn ang="0">
                  <a:pos x="18" y="27"/>
                </a:cxn>
                <a:cxn ang="0">
                  <a:pos x="11" y="25"/>
                </a:cxn>
                <a:cxn ang="0">
                  <a:pos x="9" y="23"/>
                </a:cxn>
                <a:cxn ang="0">
                  <a:pos x="5" y="22"/>
                </a:cxn>
                <a:cxn ang="0">
                  <a:pos x="3" y="19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13" y="1"/>
                </a:cxn>
                <a:cxn ang="0">
                  <a:pos x="14" y="1"/>
                </a:cxn>
                <a:cxn ang="0">
                  <a:pos x="17" y="3"/>
                </a:cxn>
                <a:cxn ang="0">
                  <a:pos x="22" y="4"/>
                </a:cxn>
                <a:cxn ang="0">
                  <a:pos x="31" y="8"/>
                </a:cxn>
                <a:cxn ang="0">
                  <a:pos x="44" y="14"/>
                </a:cxn>
                <a:cxn ang="0">
                  <a:pos x="62" y="23"/>
                </a:cxn>
                <a:cxn ang="0">
                  <a:pos x="103" y="1"/>
                </a:cxn>
                <a:cxn ang="0">
                  <a:pos x="108" y="0"/>
                </a:cxn>
              </a:cxnLst>
              <a:rect l="0" t="0" r="r" b="b"/>
              <a:pathLst>
                <a:path w="121" h="48">
                  <a:moveTo>
                    <a:pt x="108" y="0"/>
                  </a:moveTo>
                  <a:lnTo>
                    <a:pt x="112" y="0"/>
                  </a:lnTo>
                  <a:lnTo>
                    <a:pt x="120" y="5"/>
                  </a:lnTo>
                  <a:lnTo>
                    <a:pt x="121" y="9"/>
                  </a:lnTo>
                  <a:lnTo>
                    <a:pt x="119" y="18"/>
                  </a:lnTo>
                  <a:lnTo>
                    <a:pt x="114" y="22"/>
                  </a:lnTo>
                  <a:lnTo>
                    <a:pt x="68" y="47"/>
                  </a:lnTo>
                  <a:lnTo>
                    <a:pt x="66" y="47"/>
                  </a:lnTo>
                  <a:lnTo>
                    <a:pt x="65" y="48"/>
                  </a:lnTo>
                  <a:lnTo>
                    <a:pt x="61" y="48"/>
                  </a:lnTo>
                  <a:lnTo>
                    <a:pt x="59" y="47"/>
                  </a:lnTo>
                  <a:lnTo>
                    <a:pt x="57" y="47"/>
                  </a:lnTo>
                  <a:lnTo>
                    <a:pt x="18" y="27"/>
                  </a:lnTo>
                  <a:lnTo>
                    <a:pt x="11" y="25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5" y="4"/>
                  </a:lnTo>
                  <a:lnTo>
                    <a:pt x="7" y="3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22" y="4"/>
                  </a:lnTo>
                  <a:lnTo>
                    <a:pt x="31" y="8"/>
                  </a:lnTo>
                  <a:lnTo>
                    <a:pt x="44" y="14"/>
                  </a:lnTo>
                  <a:lnTo>
                    <a:pt x="62" y="23"/>
                  </a:lnTo>
                  <a:lnTo>
                    <a:pt x="103" y="1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7F7649">
                <a:alpha val="60000"/>
              </a:srgbClr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155"/>
            <p:cNvSpPr>
              <a:spLocks/>
            </p:cNvSpPr>
            <p:nvPr/>
          </p:nvSpPr>
          <p:spPr bwMode="auto">
            <a:xfrm>
              <a:off x="5076825" y="825500"/>
              <a:ext cx="155575" cy="344488"/>
            </a:xfrm>
            <a:custGeom>
              <a:avLst/>
              <a:gdLst/>
              <a:ahLst/>
              <a:cxnLst>
                <a:cxn ang="0">
                  <a:pos x="88" y="3"/>
                </a:cxn>
                <a:cxn ang="0">
                  <a:pos x="123" y="24"/>
                </a:cxn>
                <a:cxn ang="0">
                  <a:pos x="145" y="61"/>
                </a:cxn>
                <a:cxn ang="0">
                  <a:pos x="168" y="84"/>
                </a:cxn>
                <a:cxn ang="0">
                  <a:pos x="168" y="117"/>
                </a:cxn>
                <a:cxn ang="0">
                  <a:pos x="151" y="141"/>
                </a:cxn>
                <a:cxn ang="0">
                  <a:pos x="125" y="167"/>
                </a:cxn>
                <a:cxn ang="0">
                  <a:pos x="107" y="197"/>
                </a:cxn>
                <a:cxn ang="0">
                  <a:pos x="154" y="223"/>
                </a:cxn>
                <a:cxn ang="0">
                  <a:pos x="186" y="263"/>
                </a:cxn>
                <a:cxn ang="0">
                  <a:pos x="197" y="314"/>
                </a:cxn>
                <a:cxn ang="0">
                  <a:pos x="194" y="424"/>
                </a:cxn>
                <a:cxn ang="0">
                  <a:pos x="173" y="435"/>
                </a:cxn>
                <a:cxn ang="0">
                  <a:pos x="91" y="432"/>
                </a:cxn>
                <a:cxn ang="0">
                  <a:pos x="87" y="427"/>
                </a:cxn>
                <a:cxn ang="0">
                  <a:pos x="90" y="416"/>
                </a:cxn>
                <a:cxn ang="0">
                  <a:pos x="173" y="413"/>
                </a:cxn>
                <a:cxn ang="0">
                  <a:pos x="169" y="288"/>
                </a:cxn>
                <a:cxn ang="0">
                  <a:pos x="142" y="244"/>
                </a:cxn>
                <a:cxn ang="0">
                  <a:pos x="94" y="218"/>
                </a:cxn>
                <a:cxn ang="0">
                  <a:pos x="88" y="213"/>
                </a:cxn>
                <a:cxn ang="0">
                  <a:pos x="85" y="176"/>
                </a:cxn>
                <a:cxn ang="0">
                  <a:pos x="88" y="169"/>
                </a:cxn>
                <a:cxn ang="0">
                  <a:pos x="103" y="157"/>
                </a:cxn>
                <a:cxn ang="0">
                  <a:pos x="123" y="130"/>
                </a:cxn>
                <a:cxn ang="0">
                  <a:pos x="127" y="124"/>
                </a:cxn>
                <a:cxn ang="0">
                  <a:pos x="136" y="123"/>
                </a:cxn>
                <a:cxn ang="0">
                  <a:pos x="143" y="119"/>
                </a:cxn>
                <a:cxn ang="0">
                  <a:pos x="147" y="109"/>
                </a:cxn>
                <a:cxn ang="0">
                  <a:pos x="145" y="91"/>
                </a:cxn>
                <a:cxn ang="0">
                  <a:pos x="139" y="84"/>
                </a:cxn>
                <a:cxn ang="0">
                  <a:pos x="132" y="81"/>
                </a:cxn>
                <a:cxn ang="0">
                  <a:pos x="127" y="77"/>
                </a:cxn>
                <a:cxn ang="0">
                  <a:pos x="117" y="53"/>
                </a:cxn>
                <a:cxn ang="0">
                  <a:pos x="88" y="26"/>
                </a:cxn>
                <a:cxn ang="0">
                  <a:pos x="51" y="26"/>
                </a:cxn>
                <a:cxn ang="0">
                  <a:pos x="22" y="53"/>
                </a:cxn>
                <a:cxn ang="0">
                  <a:pos x="10" y="58"/>
                </a:cxn>
                <a:cxn ang="0">
                  <a:pos x="0" y="48"/>
                </a:cxn>
                <a:cxn ang="0">
                  <a:pos x="3" y="40"/>
                </a:cxn>
                <a:cxn ang="0">
                  <a:pos x="32" y="11"/>
                </a:cxn>
                <a:cxn ang="0">
                  <a:pos x="69" y="0"/>
                </a:cxn>
              </a:cxnLst>
              <a:rect l="0" t="0" r="r" b="b"/>
              <a:pathLst>
                <a:path w="197" h="435">
                  <a:moveTo>
                    <a:pt x="69" y="0"/>
                  </a:moveTo>
                  <a:lnTo>
                    <a:pt x="88" y="3"/>
                  </a:lnTo>
                  <a:lnTo>
                    <a:pt x="107" y="11"/>
                  </a:lnTo>
                  <a:lnTo>
                    <a:pt x="123" y="24"/>
                  </a:lnTo>
                  <a:lnTo>
                    <a:pt x="135" y="40"/>
                  </a:lnTo>
                  <a:lnTo>
                    <a:pt x="145" y="61"/>
                  </a:lnTo>
                  <a:lnTo>
                    <a:pt x="158" y="69"/>
                  </a:lnTo>
                  <a:lnTo>
                    <a:pt x="168" y="84"/>
                  </a:lnTo>
                  <a:lnTo>
                    <a:pt x="171" y="102"/>
                  </a:lnTo>
                  <a:lnTo>
                    <a:pt x="168" y="117"/>
                  </a:lnTo>
                  <a:lnTo>
                    <a:pt x="161" y="131"/>
                  </a:lnTo>
                  <a:lnTo>
                    <a:pt x="151" y="141"/>
                  </a:lnTo>
                  <a:lnTo>
                    <a:pt x="140" y="145"/>
                  </a:lnTo>
                  <a:lnTo>
                    <a:pt x="125" y="167"/>
                  </a:lnTo>
                  <a:lnTo>
                    <a:pt x="107" y="183"/>
                  </a:lnTo>
                  <a:lnTo>
                    <a:pt x="107" y="197"/>
                  </a:lnTo>
                  <a:lnTo>
                    <a:pt x="132" y="208"/>
                  </a:lnTo>
                  <a:lnTo>
                    <a:pt x="154" y="223"/>
                  </a:lnTo>
                  <a:lnTo>
                    <a:pt x="172" y="241"/>
                  </a:lnTo>
                  <a:lnTo>
                    <a:pt x="186" y="263"/>
                  </a:lnTo>
                  <a:lnTo>
                    <a:pt x="194" y="288"/>
                  </a:lnTo>
                  <a:lnTo>
                    <a:pt x="197" y="314"/>
                  </a:lnTo>
                  <a:lnTo>
                    <a:pt x="197" y="411"/>
                  </a:lnTo>
                  <a:lnTo>
                    <a:pt x="194" y="424"/>
                  </a:lnTo>
                  <a:lnTo>
                    <a:pt x="184" y="432"/>
                  </a:lnTo>
                  <a:lnTo>
                    <a:pt x="173" y="435"/>
                  </a:lnTo>
                  <a:lnTo>
                    <a:pt x="94" y="435"/>
                  </a:lnTo>
                  <a:lnTo>
                    <a:pt x="91" y="432"/>
                  </a:lnTo>
                  <a:lnTo>
                    <a:pt x="88" y="431"/>
                  </a:lnTo>
                  <a:lnTo>
                    <a:pt x="87" y="427"/>
                  </a:lnTo>
                  <a:lnTo>
                    <a:pt x="87" y="424"/>
                  </a:lnTo>
                  <a:lnTo>
                    <a:pt x="90" y="416"/>
                  </a:lnTo>
                  <a:lnTo>
                    <a:pt x="98" y="413"/>
                  </a:lnTo>
                  <a:lnTo>
                    <a:pt x="173" y="413"/>
                  </a:lnTo>
                  <a:lnTo>
                    <a:pt x="173" y="314"/>
                  </a:lnTo>
                  <a:lnTo>
                    <a:pt x="169" y="288"/>
                  </a:lnTo>
                  <a:lnTo>
                    <a:pt x="158" y="263"/>
                  </a:lnTo>
                  <a:lnTo>
                    <a:pt x="142" y="244"/>
                  </a:lnTo>
                  <a:lnTo>
                    <a:pt x="120" y="227"/>
                  </a:lnTo>
                  <a:lnTo>
                    <a:pt x="94" y="218"/>
                  </a:lnTo>
                  <a:lnTo>
                    <a:pt x="91" y="216"/>
                  </a:lnTo>
                  <a:lnTo>
                    <a:pt x="88" y="213"/>
                  </a:lnTo>
                  <a:lnTo>
                    <a:pt x="85" y="205"/>
                  </a:lnTo>
                  <a:lnTo>
                    <a:pt x="85" y="176"/>
                  </a:lnTo>
                  <a:lnTo>
                    <a:pt x="87" y="172"/>
                  </a:lnTo>
                  <a:lnTo>
                    <a:pt x="88" y="169"/>
                  </a:lnTo>
                  <a:lnTo>
                    <a:pt x="91" y="167"/>
                  </a:lnTo>
                  <a:lnTo>
                    <a:pt x="103" y="157"/>
                  </a:lnTo>
                  <a:lnTo>
                    <a:pt x="114" y="145"/>
                  </a:lnTo>
                  <a:lnTo>
                    <a:pt x="123" y="130"/>
                  </a:lnTo>
                  <a:lnTo>
                    <a:pt x="124" y="125"/>
                  </a:lnTo>
                  <a:lnTo>
                    <a:pt x="127" y="124"/>
                  </a:lnTo>
                  <a:lnTo>
                    <a:pt x="131" y="123"/>
                  </a:lnTo>
                  <a:lnTo>
                    <a:pt x="136" y="123"/>
                  </a:lnTo>
                  <a:lnTo>
                    <a:pt x="139" y="121"/>
                  </a:lnTo>
                  <a:lnTo>
                    <a:pt x="143" y="119"/>
                  </a:lnTo>
                  <a:lnTo>
                    <a:pt x="145" y="114"/>
                  </a:lnTo>
                  <a:lnTo>
                    <a:pt x="147" y="109"/>
                  </a:lnTo>
                  <a:lnTo>
                    <a:pt x="147" y="95"/>
                  </a:lnTo>
                  <a:lnTo>
                    <a:pt x="145" y="91"/>
                  </a:lnTo>
                  <a:lnTo>
                    <a:pt x="143" y="87"/>
                  </a:lnTo>
                  <a:lnTo>
                    <a:pt x="139" y="84"/>
                  </a:lnTo>
                  <a:lnTo>
                    <a:pt x="136" y="83"/>
                  </a:lnTo>
                  <a:lnTo>
                    <a:pt x="132" y="81"/>
                  </a:lnTo>
                  <a:lnTo>
                    <a:pt x="129" y="80"/>
                  </a:lnTo>
                  <a:lnTo>
                    <a:pt x="127" y="77"/>
                  </a:lnTo>
                  <a:lnTo>
                    <a:pt x="125" y="73"/>
                  </a:lnTo>
                  <a:lnTo>
                    <a:pt x="117" y="53"/>
                  </a:lnTo>
                  <a:lnTo>
                    <a:pt x="103" y="36"/>
                  </a:lnTo>
                  <a:lnTo>
                    <a:pt x="88" y="26"/>
                  </a:lnTo>
                  <a:lnTo>
                    <a:pt x="69" y="22"/>
                  </a:lnTo>
                  <a:lnTo>
                    <a:pt x="51" y="26"/>
                  </a:lnTo>
                  <a:lnTo>
                    <a:pt x="35" y="36"/>
                  </a:lnTo>
                  <a:lnTo>
                    <a:pt x="22" y="53"/>
                  </a:lnTo>
                  <a:lnTo>
                    <a:pt x="14" y="58"/>
                  </a:lnTo>
                  <a:lnTo>
                    <a:pt x="10" y="58"/>
                  </a:lnTo>
                  <a:lnTo>
                    <a:pt x="6" y="57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3" y="40"/>
                  </a:lnTo>
                  <a:lnTo>
                    <a:pt x="15" y="24"/>
                  </a:lnTo>
                  <a:lnTo>
                    <a:pt x="32" y="11"/>
                  </a:lnTo>
                  <a:lnTo>
                    <a:pt x="50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7F7649">
                <a:alpha val="60000"/>
              </a:srgbClr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156"/>
            <p:cNvSpPr>
              <a:spLocks/>
            </p:cNvSpPr>
            <p:nvPr/>
          </p:nvSpPr>
          <p:spPr bwMode="auto">
            <a:xfrm>
              <a:off x="4779963" y="825500"/>
              <a:ext cx="155575" cy="344488"/>
            </a:xfrm>
            <a:custGeom>
              <a:avLst/>
              <a:gdLst/>
              <a:ahLst/>
              <a:cxnLst>
                <a:cxn ang="0">
                  <a:pos x="147" y="3"/>
                </a:cxn>
                <a:cxn ang="0">
                  <a:pos x="181" y="24"/>
                </a:cxn>
                <a:cxn ang="0">
                  <a:pos x="195" y="43"/>
                </a:cxn>
                <a:cxn ang="0">
                  <a:pos x="189" y="57"/>
                </a:cxn>
                <a:cxn ang="0">
                  <a:pos x="182" y="58"/>
                </a:cxn>
                <a:cxn ang="0">
                  <a:pos x="174" y="53"/>
                </a:cxn>
                <a:cxn ang="0">
                  <a:pos x="145" y="26"/>
                </a:cxn>
                <a:cxn ang="0">
                  <a:pos x="108" y="26"/>
                </a:cxn>
                <a:cxn ang="0">
                  <a:pos x="79" y="53"/>
                </a:cxn>
                <a:cxn ang="0">
                  <a:pos x="70" y="77"/>
                </a:cxn>
                <a:cxn ang="0">
                  <a:pos x="64" y="81"/>
                </a:cxn>
                <a:cxn ang="0">
                  <a:pos x="57" y="84"/>
                </a:cxn>
                <a:cxn ang="0">
                  <a:pos x="52" y="91"/>
                </a:cxn>
                <a:cxn ang="0">
                  <a:pos x="49" y="109"/>
                </a:cxn>
                <a:cxn ang="0">
                  <a:pos x="53" y="119"/>
                </a:cxn>
                <a:cxn ang="0">
                  <a:pos x="60" y="123"/>
                </a:cxn>
                <a:cxn ang="0">
                  <a:pos x="70" y="124"/>
                </a:cxn>
                <a:cxn ang="0">
                  <a:pos x="74" y="130"/>
                </a:cxn>
                <a:cxn ang="0">
                  <a:pos x="92" y="157"/>
                </a:cxn>
                <a:cxn ang="0">
                  <a:pos x="107" y="168"/>
                </a:cxn>
                <a:cxn ang="0">
                  <a:pos x="111" y="174"/>
                </a:cxn>
                <a:cxn ang="0">
                  <a:pos x="108" y="213"/>
                </a:cxn>
                <a:cxn ang="0">
                  <a:pos x="101" y="218"/>
                </a:cxn>
                <a:cxn ang="0">
                  <a:pos x="53" y="244"/>
                </a:cxn>
                <a:cxn ang="0">
                  <a:pos x="27" y="288"/>
                </a:cxn>
                <a:cxn ang="0">
                  <a:pos x="23" y="413"/>
                </a:cxn>
                <a:cxn ang="0">
                  <a:pos x="107" y="416"/>
                </a:cxn>
                <a:cxn ang="0">
                  <a:pos x="109" y="427"/>
                </a:cxn>
                <a:cxn ang="0">
                  <a:pos x="105" y="432"/>
                </a:cxn>
                <a:cxn ang="0">
                  <a:pos x="23" y="435"/>
                </a:cxn>
                <a:cxn ang="0">
                  <a:pos x="2" y="424"/>
                </a:cxn>
                <a:cxn ang="0">
                  <a:pos x="0" y="314"/>
                </a:cxn>
                <a:cxn ang="0">
                  <a:pos x="11" y="263"/>
                </a:cxn>
                <a:cxn ang="0">
                  <a:pos x="42" y="223"/>
                </a:cxn>
                <a:cxn ang="0">
                  <a:pos x="87" y="197"/>
                </a:cxn>
                <a:cxn ang="0">
                  <a:pos x="75" y="172"/>
                </a:cxn>
                <a:cxn ang="0">
                  <a:pos x="56" y="145"/>
                </a:cxn>
                <a:cxn ang="0">
                  <a:pos x="34" y="131"/>
                </a:cxn>
                <a:cxn ang="0">
                  <a:pos x="26" y="102"/>
                </a:cxn>
                <a:cxn ang="0">
                  <a:pos x="38" y="69"/>
                </a:cxn>
                <a:cxn ang="0">
                  <a:pos x="60" y="40"/>
                </a:cxn>
                <a:cxn ang="0">
                  <a:pos x="89" y="11"/>
                </a:cxn>
                <a:cxn ang="0">
                  <a:pos x="127" y="0"/>
                </a:cxn>
              </a:cxnLst>
              <a:rect l="0" t="0" r="r" b="b"/>
              <a:pathLst>
                <a:path w="195" h="435">
                  <a:moveTo>
                    <a:pt x="127" y="0"/>
                  </a:moveTo>
                  <a:lnTo>
                    <a:pt x="147" y="3"/>
                  </a:lnTo>
                  <a:lnTo>
                    <a:pt x="164" y="11"/>
                  </a:lnTo>
                  <a:lnTo>
                    <a:pt x="181" y="24"/>
                  </a:lnTo>
                  <a:lnTo>
                    <a:pt x="193" y="40"/>
                  </a:lnTo>
                  <a:lnTo>
                    <a:pt x="195" y="43"/>
                  </a:lnTo>
                  <a:lnTo>
                    <a:pt x="195" y="51"/>
                  </a:lnTo>
                  <a:lnTo>
                    <a:pt x="189" y="57"/>
                  </a:lnTo>
                  <a:lnTo>
                    <a:pt x="186" y="58"/>
                  </a:lnTo>
                  <a:lnTo>
                    <a:pt x="182" y="58"/>
                  </a:lnTo>
                  <a:lnTo>
                    <a:pt x="177" y="55"/>
                  </a:lnTo>
                  <a:lnTo>
                    <a:pt x="174" y="53"/>
                  </a:lnTo>
                  <a:lnTo>
                    <a:pt x="162" y="36"/>
                  </a:lnTo>
                  <a:lnTo>
                    <a:pt x="145" y="26"/>
                  </a:lnTo>
                  <a:lnTo>
                    <a:pt x="127" y="22"/>
                  </a:lnTo>
                  <a:lnTo>
                    <a:pt x="108" y="26"/>
                  </a:lnTo>
                  <a:lnTo>
                    <a:pt x="93" y="36"/>
                  </a:lnTo>
                  <a:lnTo>
                    <a:pt x="79" y="53"/>
                  </a:lnTo>
                  <a:lnTo>
                    <a:pt x="71" y="73"/>
                  </a:lnTo>
                  <a:lnTo>
                    <a:pt x="70" y="77"/>
                  </a:lnTo>
                  <a:lnTo>
                    <a:pt x="67" y="80"/>
                  </a:lnTo>
                  <a:lnTo>
                    <a:pt x="64" y="81"/>
                  </a:lnTo>
                  <a:lnTo>
                    <a:pt x="60" y="83"/>
                  </a:lnTo>
                  <a:lnTo>
                    <a:pt x="57" y="84"/>
                  </a:lnTo>
                  <a:lnTo>
                    <a:pt x="53" y="87"/>
                  </a:lnTo>
                  <a:lnTo>
                    <a:pt x="52" y="91"/>
                  </a:lnTo>
                  <a:lnTo>
                    <a:pt x="49" y="95"/>
                  </a:lnTo>
                  <a:lnTo>
                    <a:pt x="49" y="109"/>
                  </a:lnTo>
                  <a:lnTo>
                    <a:pt x="52" y="114"/>
                  </a:lnTo>
                  <a:lnTo>
                    <a:pt x="53" y="119"/>
                  </a:lnTo>
                  <a:lnTo>
                    <a:pt x="57" y="121"/>
                  </a:lnTo>
                  <a:lnTo>
                    <a:pt x="60" y="123"/>
                  </a:lnTo>
                  <a:lnTo>
                    <a:pt x="66" y="123"/>
                  </a:lnTo>
                  <a:lnTo>
                    <a:pt x="70" y="124"/>
                  </a:lnTo>
                  <a:lnTo>
                    <a:pt x="72" y="125"/>
                  </a:lnTo>
                  <a:lnTo>
                    <a:pt x="74" y="130"/>
                  </a:lnTo>
                  <a:lnTo>
                    <a:pt x="82" y="145"/>
                  </a:lnTo>
                  <a:lnTo>
                    <a:pt x="92" y="157"/>
                  </a:lnTo>
                  <a:lnTo>
                    <a:pt x="104" y="167"/>
                  </a:lnTo>
                  <a:lnTo>
                    <a:pt x="107" y="168"/>
                  </a:lnTo>
                  <a:lnTo>
                    <a:pt x="109" y="171"/>
                  </a:lnTo>
                  <a:lnTo>
                    <a:pt x="111" y="174"/>
                  </a:lnTo>
                  <a:lnTo>
                    <a:pt x="111" y="205"/>
                  </a:lnTo>
                  <a:lnTo>
                    <a:pt x="108" y="213"/>
                  </a:lnTo>
                  <a:lnTo>
                    <a:pt x="105" y="216"/>
                  </a:lnTo>
                  <a:lnTo>
                    <a:pt x="101" y="218"/>
                  </a:lnTo>
                  <a:lnTo>
                    <a:pt x="75" y="227"/>
                  </a:lnTo>
                  <a:lnTo>
                    <a:pt x="53" y="244"/>
                  </a:lnTo>
                  <a:lnTo>
                    <a:pt x="37" y="263"/>
                  </a:lnTo>
                  <a:lnTo>
                    <a:pt x="27" y="288"/>
                  </a:lnTo>
                  <a:lnTo>
                    <a:pt x="23" y="314"/>
                  </a:lnTo>
                  <a:lnTo>
                    <a:pt x="23" y="413"/>
                  </a:lnTo>
                  <a:lnTo>
                    <a:pt x="98" y="413"/>
                  </a:lnTo>
                  <a:lnTo>
                    <a:pt x="107" y="416"/>
                  </a:lnTo>
                  <a:lnTo>
                    <a:pt x="109" y="424"/>
                  </a:lnTo>
                  <a:lnTo>
                    <a:pt x="109" y="427"/>
                  </a:lnTo>
                  <a:lnTo>
                    <a:pt x="108" y="431"/>
                  </a:lnTo>
                  <a:lnTo>
                    <a:pt x="105" y="432"/>
                  </a:lnTo>
                  <a:lnTo>
                    <a:pt x="103" y="435"/>
                  </a:lnTo>
                  <a:lnTo>
                    <a:pt x="23" y="435"/>
                  </a:lnTo>
                  <a:lnTo>
                    <a:pt x="12" y="432"/>
                  </a:lnTo>
                  <a:lnTo>
                    <a:pt x="2" y="424"/>
                  </a:lnTo>
                  <a:lnTo>
                    <a:pt x="0" y="411"/>
                  </a:lnTo>
                  <a:lnTo>
                    <a:pt x="0" y="314"/>
                  </a:lnTo>
                  <a:lnTo>
                    <a:pt x="2" y="288"/>
                  </a:lnTo>
                  <a:lnTo>
                    <a:pt x="11" y="263"/>
                  </a:lnTo>
                  <a:lnTo>
                    <a:pt x="24" y="241"/>
                  </a:lnTo>
                  <a:lnTo>
                    <a:pt x="42" y="223"/>
                  </a:lnTo>
                  <a:lnTo>
                    <a:pt x="63" y="208"/>
                  </a:lnTo>
                  <a:lnTo>
                    <a:pt x="87" y="197"/>
                  </a:lnTo>
                  <a:lnTo>
                    <a:pt x="87" y="183"/>
                  </a:lnTo>
                  <a:lnTo>
                    <a:pt x="75" y="172"/>
                  </a:lnTo>
                  <a:lnTo>
                    <a:pt x="64" y="160"/>
                  </a:lnTo>
                  <a:lnTo>
                    <a:pt x="56" y="145"/>
                  </a:lnTo>
                  <a:lnTo>
                    <a:pt x="44" y="141"/>
                  </a:lnTo>
                  <a:lnTo>
                    <a:pt x="34" y="131"/>
                  </a:lnTo>
                  <a:lnTo>
                    <a:pt x="28" y="117"/>
                  </a:lnTo>
                  <a:lnTo>
                    <a:pt x="26" y="102"/>
                  </a:lnTo>
                  <a:lnTo>
                    <a:pt x="28" y="84"/>
                  </a:lnTo>
                  <a:lnTo>
                    <a:pt x="38" y="69"/>
                  </a:lnTo>
                  <a:lnTo>
                    <a:pt x="50" y="61"/>
                  </a:lnTo>
                  <a:lnTo>
                    <a:pt x="60" y="40"/>
                  </a:lnTo>
                  <a:lnTo>
                    <a:pt x="72" y="24"/>
                  </a:lnTo>
                  <a:lnTo>
                    <a:pt x="89" y="11"/>
                  </a:lnTo>
                  <a:lnTo>
                    <a:pt x="107" y="3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7F7649">
                <a:alpha val="60000"/>
              </a:srgbClr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2642760" y="3972152"/>
            <a:ext cx="373340" cy="397235"/>
            <a:chOff x="7960552" y="5491908"/>
            <a:chExt cx="586759" cy="581833"/>
          </a:xfrm>
        </p:grpSpPr>
        <p:grpSp>
          <p:nvGrpSpPr>
            <p:cNvPr id="91" name="Группа 143"/>
            <p:cNvGrpSpPr/>
            <p:nvPr/>
          </p:nvGrpSpPr>
          <p:grpSpPr>
            <a:xfrm>
              <a:off x="8087494" y="5491908"/>
              <a:ext cx="344105" cy="438640"/>
              <a:chOff x="9017953" y="3602689"/>
              <a:chExt cx="434354" cy="553682"/>
            </a:xfrm>
            <a:solidFill>
              <a:srgbClr val="077A3E">
                <a:alpha val="30196"/>
              </a:srgbClr>
            </a:solidFill>
          </p:grpSpPr>
          <p:sp>
            <p:nvSpPr>
              <p:cNvPr id="97" name="Freeform 26"/>
              <p:cNvSpPr>
                <a:spLocks/>
              </p:cNvSpPr>
              <p:nvPr/>
            </p:nvSpPr>
            <p:spPr bwMode="auto">
              <a:xfrm>
                <a:off x="9017953" y="3602689"/>
                <a:ext cx="434354" cy="55368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243" y="0"/>
                  </a:cxn>
                  <a:cxn ang="0">
                    <a:pos x="255" y="2"/>
                  </a:cxn>
                  <a:cxn ang="0">
                    <a:pos x="265" y="8"/>
                  </a:cxn>
                  <a:cxn ang="0">
                    <a:pos x="271" y="18"/>
                  </a:cxn>
                  <a:cxn ang="0">
                    <a:pos x="273" y="30"/>
                  </a:cxn>
                  <a:cxn ang="0">
                    <a:pos x="273" y="65"/>
                  </a:cxn>
                  <a:cxn ang="0">
                    <a:pos x="252" y="65"/>
                  </a:cxn>
                  <a:cxn ang="0">
                    <a:pos x="252" y="27"/>
                  </a:cxn>
                  <a:cxn ang="0">
                    <a:pos x="250" y="24"/>
                  </a:cxn>
                  <a:cxn ang="0">
                    <a:pos x="249" y="22"/>
                  </a:cxn>
                  <a:cxn ang="0">
                    <a:pos x="245" y="21"/>
                  </a:cxn>
                  <a:cxn ang="0">
                    <a:pos x="108" y="21"/>
                  </a:cxn>
                  <a:cxn ang="0">
                    <a:pos x="108" y="110"/>
                  </a:cxn>
                  <a:cxn ang="0">
                    <a:pos x="54" y="110"/>
                  </a:cxn>
                  <a:cxn ang="0">
                    <a:pos x="54" y="89"/>
                  </a:cxn>
                  <a:cxn ang="0">
                    <a:pos x="86" y="89"/>
                  </a:cxn>
                  <a:cxn ang="0">
                    <a:pos x="86" y="27"/>
                  </a:cxn>
                  <a:cxn ang="0">
                    <a:pos x="21" y="83"/>
                  </a:cxn>
                  <a:cxn ang="0">
                    <a:pos x="21" y="318"/>
                  </a:cxn>
                  <a:cxn ang="0">
                    <a:pos x="23" y="325"/>
                  </a:cxn>
                  <a:cxn ang="0">
                    <a:pos x="29" y="327"/>
                  </a:cxn>
                  <a:cxn ang="0">
                    <a:pos x="243" y="327"/>
                  </a:cxn>
                  <a:cxn ang="0">
                    <a:pos x="247" y="326"/>
                  </a:cxn>
                  <a:cxn ang="0">
                    <a:pos x="249" y="325"/>
                  </a:cxn>
                  <a:cxn ang="0">
                    <a:pos x="251" y="322"/>
                  </a:cxn>
                  <a:cxn ang="0">
                    <a:pos x="252" y="318"/>
                  </a:cxn>
                  <a:cxn ang="0">
                    <a:pos x="252" y="305"/>
                  </a:cxn>
                  <a:cxn ang="0">
                    <a:pos x="273" y="305"/>
                  </a:cxn>
                  <a:cxn ang="0">
                    <a:pos x="273" y="318"/>
                  </a:cxn>
                  <a:cxn ang="0">
                    <a:pos x="271" y="330"/>
                  </a:cxn>
                  <a:cxn ang="0">
                    <a:pos x="265" y="340"/>
                  </a:cxn>
                  <a:cxn ang="0">
                    <a:pos x="255" y="346"/>
                  </a:cxn>
                  <a:cxn ang="0">
                    <a:pos x="243" y="348"/>
                  </a:cxn>
                  <a:cxn ang="0">
                    <a:pos x="29" y="348"/>
                  </a:cxn>
                  <a:cxn ang="0">
                    <a:pos x="18" y="346"/>
                  </a:cxn>
                  <a:cxn ang="0">
                    <a:pos x="8" y="340"/>
                  </a:cxn>
                  <a:cxn ang="0">
                    <a:pos x="2" y="330"/>
                  </a:cxn>
                  <a:cxn ang="0">
                    <a:pos x="0" y="318"/>
                  </a:cxn>
                  <a:cxn ang="0">
                    <a:pos x="0" y="77"/>
                  </a:cxn>
                  <a:cxn ang="0">
                    <a:pos x="1" y="75"/>
                  </a:cxn>
                  <a:cxn ang="0">
                    <a:pos x="2" y="74"/>
                  </a:cxn>
                  <a:cxn ang="0">
                    <a:pos x="3" y="71"/>
                  </a:cxn>
                  <a:cxn ang="0">
                    <a:pos x="4" y="70"/>
                  </a:cxn>
                  <a:cxn ang="0">
                    <a:pos x="83" y="2"/>
                  </a:cxn>
                  <a:cxn ang="0">
                    <a:pos x="89" y="0"/>
                  </a:cxn>
                </a:cxnLst>
                <a:rect l="0" t="0" r="r" b="b"/>
                <a:pathLst>
                  <a:path w="273" h="348">
                    <a:moveTo>
                      <a:pt x="89" y="0"/>
                    </a:moveTo>
                    <a:lnTo>
                      <a:pt x="243" y="0"/>
                    </a:lnTo>
                    <a:lnTo>
                      <a:pt x="255" y="2"/>
                    </a:lnTo>
                    <a:lnTo>
                      <a:pt x="265" y="8"/>
                    </a:lnTo>
                    <a:lnTo>
                      <a:pt x="271" y="18"/>
                    </a:lnTo>
                    <a:lnTo>
                      <a:pt x="273" y="30"/>
                    </a:lnTo>
                    <a:lnTo>
                      <a:pt x="273" y="65"/>
                    </a:lnTo>
                    <a:lnTo>
                      <a:pt x="252" y="65"/>
                    </a:lnTo>
                    <a:lnTo>
                      <a:pt x="252" y="27"/>
                    </a:lnTo>
                    <a:lnTo>
                      <a:pt x="250" y="24"/>
                    </a:lnTo>
                    <a:lnTo>
                      <a:pt x="249" y="22"/>
                    </a:lnTo>
                    <a:lnTo>
                      <a:pt x="245" y="21"/>
                    </a:lnTo>
                    <a:lnTo>
                      <a:pt x="108" y="21"/>
                    </a:lnTo>
                    <a:lnTo>
                      <a:pt x="108" y="110"/>
                    </a:lnTo>
                    <a:lnTo>
                      <a:pt x="54" y="110"/>
                    </a:lnTo>
                    <a:lnTo>
                      <a:pt x="54" y="89"/>
                    </a:lnTo>
                    <a:lnTo>
                      <a:pt x="86" y="89"/>
                    </a:lnTo>
                    <a:lnTo>
                      <a:pt x="86" y="27"/>
                    </a:lnTo>
                    <a:lnTo>
                      <a:pt x="21" y="83"/>
                    </a:lnTo>
                    <a:lnTo>
                      <a:pt x="21" y="318"/>
                    </a:lnTo>
                    <a:lnTo>
                      <a:pt x="23" y="325"/>
                    </a:lnTo>
                    <a:lnTo>
                      <a:pt x="29" y="327"/>
                    </a:lnTo>
                    <a:lnTo>
                      <a:pt x="243" y="327"/>
                    </a:lnTo>
                    <a:lnTo>
                      <a:pt x="247" y="326"/>
                    </a:lnTo>
                    <a:lnTo>
                      <a:pt x="249" y="325"/>
                    </a:lnTo>
                    <a:lnTo>
                      <a:pt x="251" y="322"/>
                    </a:lnTo>
                    <a:lnTo>
                      <a:pt x="252" y="318"/>
                    </a:lnTo>
                    <a:lnTo>
                      <a:pt x="252" y="305"/>
                    </a:lnTo>
                    <a:lnTo>
                      <a:pt x="273" y="305"/>
                    </a:lnTo>
                    <a:lnTo>
                      <a:pt x="273" y="318"/>
                    </a:lnTo>
                    <a:lnTo>
                      <a:pt x="271" y="330"/>
                    </a:lnTo>
                    <a:lnTo>
                      <a:pt x="265" y="340"/>
                    </a:lnTo>
                    <a:lnTo>
                      <a:pt x="255" y="346"/>
                    </a:lnTo>
                    <a:lnTo>
                      <a:pt x="243" y="348"/>
                    </a:lnTo>
                    <a:lnTo>
                      <a:pt x="29" y="348"/>
                    </a:lnTo>
                    <a:lnTo>
                      <a:pt x="18" y="346"/>
                    </a:lnTo>
                    <a:lnTo>
                      <a:pt x="8" y="340"/>
                    </a:lnTo>
                    <a:lnTo>
                      <a:pt x="2" y="330"/>
                    </a:lnTo>
                    <a:lnTo>
                      <a:pt x="0" y="318"/>
                    </a:lnTo>
                    <a:lnTo>
                      <a:pt x="0" y="77"/>
                    </a:lnTo>
                    <a:lnTo>
                      <a:pt x="1" y="75"/>
                    </a:lnTo>
                    <a:lnTo>
                      <a:pt x="2" y="74"/>
                    </a:lnTo>
                    <a:lnTo>
                      <a:pt x="3" y="71"/>
                    </a:lnTo>
                    <a:lnTo>
                      <a:pt x="4" y="70"/>
                    </a:lnTo>
                    <a:lnTo>
                      <a:pt x="83" y="2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" name="Freeform 27"/>
              <p:cNvSpPr>
                <a:spLocks/>
              </p:cNvSpPr>
              <p:nvPr/>
            </p:nvSpPr>
            <p:spPr bwMode="auto">
              <a:xfrm>
                <a:off x="9103869" y="3852483"/>
                <a:ext cx="187743" cy="33412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8" y="0"/>
                  </a:cxn>
                  <a:cxn ang="0">
                    <a:pos x="113" y="11"/>
                  </a:cxn>
                  <a:cxn ang="0">
                    <a:pos x="110" y="21"/>
                  </a:cxn>
                  <a:cxn ang="0">
                    <a:pos x="8" y="21"/>
                  </a:cxn>
                  <a:cxn ang="0">
                    <a:pos x="4" y="19"/>
                  </a:cxn>
                  <a:cxn ang="0">
                    <a:pos x="2" y="17"/>
                  </a:cxn>
                  <a:cxn ang="0">
                    <a:pos x="0" y="11"/>
                  </a:cxn>
                  <a:cxn ang="0">
                    <a:pos x="1" y="6"/>
                  </a:cxn>
                  <a:cxn ang="0">
                    <a:pos x="3" y="3"/>
                  </a:cxn>
                  <a:cxn ang="0">
                    <a:pos x="6" y="1"/>
                  </a:cxn>
                  <a:cxn ang="0">
                    <a:pos x="11" y="0"/>
                  </a:cxn>
                </a:cxnLst>
                <a:rect l="0" t="0" r="r" b="b"/>
                <a:pathLst>
                  <a:path w="118" h="21">
                    <a:moveTo>
                      <a:pt x="11" y="0"/>
                    </a:moveTo>
                    <a:lnTo>
                      <a:pt x="118" y="0"/>
                    </a:lnTo>
                    <a:lnTo>
                      <a:pt x="113" y="11"/>
                    </a:lnTo>
                    <a:lnTo>
                      <a:pt x="110" y="21"/>
                    </a:lnTo>
                    <a:lnTo>
                      <a:pt x="8" y="21"/>
                    </a:lnTo>
                    <a:lnTo>
                      <a:pt x="4" y="19"/>
                    </a:lnTo>
                    <a:lnTo>
                      <a:pt x="2" y="17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Freeform 28"/>
              <p:cNvSpPr>
                <a:spLocks/>
              </p:cNvSpPr>
              <p:nvPr/>
            </p:nvSpPr>
            <p:spPr bwMode="auto">
              <a:xfrm>
                <a:off x="9103869" y="3928853"/>
                <a:ext cx="173424" cy="3341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7" y="0"/>
                  </a:cxn>
                  <a:cxn ang="0">
                    <a:pos x="109" y="21"/>
                  </a:cxn>
                  <a:cxn ang="0">
                    <a:pos x="11" y="21"/>
                  </a:cxn>
                  <a:cxn ang="0">
                    <a:pos x="6" y="20"/>
                  </a:cxn>
                  <a:cxn ang="0">
                    <a:pos x="3" y="18"/>
                  </a:cxn>
                  <a:cxn ang="0">
                    <a:pos x="1" y="15"/>
                  </a:cxn>
                  <a:cxn ang="0">
                    <a:pos x="0" y="11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8" y="0"/>
                  </a:cxn>
                </a:cxnLst>
                <a:rect l="0" t="0" r="r" b="b"/>
                <a:pathLst>
                  <a:path w="109" h="21">
                    <a:moveTo>
                      <a:pt x="8" y="0"/>
                    </a:moveTo>
                    <a:lnTo>
                      <a:pt x="107" y="0"/>
                    </a:lnTo>
                    <a:lnTo>
                      <a:pt x="109" y="21"/>
                    </a:lnTo>
                    <a:lnTo>
                      <a:pt x="11" y="21"/>
                    </a:lnTo>
                    <a:lnTo>
                      <a:pt x="6" y="20"/>
                    </a:lnTo>
                    <a:lnTo>
                      <a:pt x="3" y="18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Freeform 29"/>
              <p:cNvSpPr>
                <a:spLocks/>
              </p:cNvSpPr>
              <p:nvPr/>
            </p:nvSpPr>
            <p:spPr bwMode="auto">
              <a:xfrm>
                <a:off x="9103869" y="4003631"/>
                <a:ext cx="214791" cy="3500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20" y="0"/>
                  </a:cxn>
                  <a:cxn ang="0">
                    <a:pos x="126" y="12"/>
                  </a:cxn>
                  <a:cxn ang="0">
                    <a:pos x="135" y="22"/>
                  </a:cxn>
                  <a:cxn ang="0">
                    <a:pos x="8" y="22"/>
                  </a:cxn>
                  <a:cxn ang="0">
                    <a:pos x="4" y="19"/>
                  </a:cxn>
                  <a:cxn ang="0">
                    <a:pos x="2" y="17"/>
                  </a:cxn>
                  <a:cxn ang="0">
                    <a:pos x="0" y="11"/>
                  </a:cxn>
                  <a:cxn ang="0">
                    <a:pos x="1" y="7"/>
                  </a:cxn>
                  <a:cxn ang="0">
                    <a:pos x="3" y="3"/>
                  </a:cxn>
                  <a:cxn ang="0">
                    <a:pos x="6" y="1"/>
                  </a:cxn>
                  <a:cxn ang="0">
                    <a:pos x="11" y="0"/>
                  </a:cxn>
                </a:cxnLst>
                <a:rect l="0" t="0" r="r" b="b"/>
                <a:pathLst>
                  <a:path w="135" h="22">
                    <a:moveTo>
                      <a:pt x="11" y="0"/>
                    </a:moveTo>
                    <a:lnTo>
                      <a:pt x="120" y="0"/>
                    </a:lnTo>
                    <a:lnTo>
                      <a:pt x="126" y="12"/>
                    </a:lnTo>
                    <a:lnTo>
                      <a:pt x="135" y="22"/>
                    </a:lnTo>
                    <a:lnTo>
                      <a:pt x="8" y="22"/>
                    </a:lnTo>
                    <a:lnTo>
                      <a:pt x="4" y="19"/>
                    </a:lnTo>
                    <a:lnTo>
                      <a:pt x="2" y="17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92" name="Freeform 22"/>
            <p:cNvSpPr>
              <a:spLocks/>
            </p:cNvSpPr>
            <p:nvPr/>
          </p:nvSpPr>
          <p:spPr bwMode="auto">
            <a:xfrm rot="10800000">
              <a:off x="8027630" y="5626215"/>
              <a:ext cx="289857" cy="3789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9" y="0"/>
                </a:cxn>
                <a:cxn ang="0">
                  <a:pos x="203" y="2"/>
                </a:cxn>
                <a:cxn ang="0">
                  <a:pos x="214" y="8"/>
                </a:cxn>
                <a:cxn ang="0">
                  <a:pos x="223" y="17"/>
                </a:cxn>
                <a:cxn ang="0">
                  <a:pos x="229" y="29"/>
                </a:cxn>
                <a:cxn ang="0">
                  <a:pos x="231" y="43"/>
                </a:cxn>
                <a:cxn ang="0">
                  <a:pos x="231" y="302"/>
                </a:cxn>
                <a:cxn ang="0">
                  <a:pos x="211" y="302"/>
                </a:cxn>
                <a:cxn ang="0">
                  <a:pos x="211" y="43"/>
                </a:cxn>
                <a:cxn ang="0">
                  <a:pos x="207" y="32"/>
                </a:cxn>
                <a:cxn ang="0">
                  <a:pos x="200" y="24"/>
                </a:cxn>
                <a:cxn ang="0">
                  <a:pos x="189" y="21"/>
                </a:cxn>
                <a:cxn ang="0">
                  <a:pos x="0" y="21"/>
                </a:cxn>
                <a:cxn ang="0">
                  <a:pos x="0" y="0"/>
                </a:cxn>
              </a:cxnLst>
              <a:rect l="0" t="0" r="r" b="b"/>
              <a:pathLst>
                <a:path w="231" h="302">
                  <a:moveTo>
                    <a:pt x="0" y="0"/>
                  </a:moveTo>
                  <a:lnTo>
                    <a:pt x="189" y="0"/>
                  </a:lnTo>
                  <a:lnTo>
                    <a:pt x="203" y="2"/>
                  </a:lnTo>
                  <a:lnTo>
                    <a:pt x="214" y="8"/>
                  </a:lnTo>
                  <a:lnTo>
                    <a:pt x="223" y="17"/>
                  </a:lnTo>
                  <a:lnTo>
                    <a:pt x="229" y="29"/>
                  </a:lnTo>
                  <a:lnTo>
                    <a:pt x="231" y="43"/>
                  </a:lnTo>
                  <a:lnTo>
                    <a:pt x="231" y="302"/>
                  </a:lnTo>
                  <a:lnTo>
                    <a:pt x="211" y="302"/>
                  </a:lnTo>
                  <a:lnTo>
                    <a:pt x="211" y="43"/>
                  </a:lnTo>
                  <a:lnTo>
                    <a:pt x="207" y="32"/>
                  </a:lnTo>
                  <a:lnTo>
                    <a:pt x="200" y="24"/>
                  </a:lnTo>
                  <a:lnTo>
                    <a:pt x="189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7A3E">
                <a:alpha val="30196"/>
              </a:srgbClr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22"/>
            <p:cNvSpPr>
              <a:spLocks/>
            </p:cNvSpPr>
            <p:nvPr/>
          </p:nvSpPr>
          <p:spPr bwMode="auto">
            <a:xfrm rot="10800000">
              <a:off x="7960552" y="5694795"/>
              <a:ext cx="289857" cy="3789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9" y="0"/>
                </a:cxn>
                <a:cxn ang="0">
                  <a:pos x="203" y="2"/>
                </a:cxn>
                <a:cxn ang="0">
                  <a:pos x="214" y="8"/>
                </a:cxn>
                <a:cxn ang="0">
                  <a:pos x="223" y="17"/>
                </a:cxn>
                <a:cxn ang="0">
                  <a:pos x="229" y="29"/>
                </a:cxn>
                <a:cxn ang="0">
                  <a:pos x="231" y="43"/>
                </a:cxn>
                <a:cxn ang="0">
                  <a:pos x="231" y="302"/>
                </a:cxn>
                <a:cxn ang="0">
                  <a:pos x="211" y="302"/>
                </a:cxn>
                <a:cxn ang="0">
                  <a:pos x="211" y="43"/>
                </a:cxn>
                <a:cxn ang="0">
                  <a:pos x="207" y="32"/>
                </a:cxn>
                <a:cxn ang="0">
                  <a:pos x="200" y="24"/>
                </a:cxn>
                <a:cxn ang="0">
                  <a:pos x="189" y="21"/>
                </a:cxn>
                <a:cxn ang="0">
                  <a:pos x="0" y="21"/>
                </a:cxn>
                <a:cxn ang="0">
                  <a:pos x="0" y="0"/>
                </a:cxn>
              </a:cxnLst>
              <a:rect l="0" t="0" r="r" b="b"/>
              <a:pathLst>
                <a:path w="231" h="302">
                  <a:moveTo>
                    <a:pt x="0" y="0"/>
                  </a:moveTo>
                  <a:lnTo>
                    <a:pt x="189" y="0"/>
                  </a:lnTo>
                  <a:lnTo>
                    <a:pt x="203" y="2"/>
                  </a:lnTo>
                  <a:lnTo>
                    <a:pt x="214" y="8"/>
                  </a:lnTo>
                  <a:lnTo>
                    <a:pt x="223" y="17"/>
                  </a:lnTo>
                  <a:lnTo>
                    <a:pt x="229" y="29"/>
                  </a:lnTo>
                  <a:lnTo>
                    <a:pt x="231" y="43"/>
                  </a:lnTo>
                  <a:lnTo>
                    <a:pt x="231" y="302"/>
                  </a:lnTo>
                  <a:lnTo>
                    <a:pt x="211" y="302"/>
                  </a:lnTo>
                  <a:lnTo>
                    <a:pt x="211" y="43"/>
                  </a:lnTo>
                  <a:lnTo>
                    <a:pt x="207" y="32"/>
                  </a:lnTo>
                  <a:lnTo>
                    <a:pt x="200" y="24"/>
                  </a:lnTo>
                  <a:lnTo>
                    <a:pt x="189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7A3E">
                <a:alpha val="30196"/>
              </a:srgbClr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94" name="Группа 153"/>
            <p:cNvGrpSpPr/>
            <p:nvPr/>
          </p:nvGrpSpPr>
          <p:grpSpPr>
            <a:xfrm>
              <a:off x="8323011" y="5600813"/>
              <a:ext cx="224300" cy="224301"/>
              <a:chOff x="-489249" y="3514168"/>
              <a:chExt cx="315976" cy="315977"/>
            </a:xfrm>
            <a:solidFill>
              <a:srgbClr val="077A3E">
                <a:alpha val="30196"/>
              </a:srgbClr>
            </a:solidFill>
          </p:grpSpPr>
          <p:sp>
            <p:nvSpPr>
              <p:cNvPr id="95" name="Freeform 335"/>
              <p:cNvSpPr>
                <a:spLocks/>
              </p:cNvSpPr>
              <p:nvPr/>
            </p:nvSpPr>
            <p:spPr bwMode="auto">
              <a:xfrm>
                <a:off x="-406454" y="3607102"/>
                <a:ext cx="155453" cy="130109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92" y="13"/>
                  </a:cxn>
                  <a:cxn ang="0">
                    <a:pos x="43" y="77"/>
                  </a:cxn>
                  <a:cxn ang="0">
                    <a:pos x="0" y="43"/>
                  </a:cxn>
                  <a:cxn ang="0">
                    <a:pos x="14" y="27"/>
                  </a:cxn>
                  <a:cxn ang="0">
                    <a:pos x="39" y="47"/>
                  </a:cxn>
                  <a:cxn ang="0">
                    <a:pos x="76" y="0"/>
                  </a:cxn>
                </a:cxnLst>
                <a:rect l="0" t="0" r="r" b="b"/>
                <a:pathLst>
                  <a:path w="92" h="77">
                    <a:moveTo>
                      <a:pt x="76" y="0"/>
                    </a:moveTo>
                    <a:lnTo>
                      <a:pt x="92" y="13"/>
                    </a:lnTo>
                    <a:lnTo>
                      <a:pt x="43" y="77"/>
                    </a:lnTo>
                    <a:lnTo>
                      <a:pt x="0" y="43"/>
                    </a:lnTo>
                    <a:lnTo>
                      <a:pt x="14" y="27"/>
                    </a:lnTo>
                    <a:lnTo>
                      <a:pt x="39" y="47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" name="Freeform 336"/>
              <p:cNvSpPr>
                <a:spLocks noEditPoints="1"/>
              </p:cNvSpPr>
              <p:nvPr/>
            </p:nvSpPr>
            <p:spPr bwMode="auto">
              <a:xfrm>
                <a:off x="-489249" y="3514168"/>
                <a:ext cx="315976" cy="315977"/>
              </a:xfrm>
              <a:custGeom>
                <a:avLst/>
                <a:gdLst/>
                <a:ahLst/>
                <a:cxnLst>
                  <a:cxn ang="0">
                    <a:pos x="94" y="21"/>
                  </a:cxn>
                  <a:cxn ang="0">
                    <a:pos x="75" y="23"/>
                  </a:cxn>
                  <a:cxn ang="0">
                    <a:pos x="57" y="31"/>
                  </a:cxn>
                  <a:cxn ang="0">
                    <a:pos x="43" y="43"/>
                  </a:cxn>
                  <a:cxn ang="0">
                    <a:pos x="31" y="56"/>
                  </a:cxn>
                  <a:cxn ang="0">
                    <a:pos x="24" y="75"/>
                  </a:cxn>
                  <a:cxn ang="0">
                    <a:pos x="21" y="94"/>
                  </a:cxn>
                  <a:cxn ang="0">
                    <a:pos x="24" y="113"/>
                  </a:cxn>
                  <a:cxn ang="0">
                    <a:pos x="31" y="130"/>
                  </a:cxn>
                  <a:cxn ang="0">
                    <a:pos x="43" y="144"/>
                  </a:cxn>
                  <a:cxn ang="0">
                    <a:pos x="57" y="156"/>
                  </a:cxn>
                  <a:cxn ang="0">
                    <a:pos x="75" y="163"/>
                  </a:cxn>
                  <a:cxn ang="0">
                    <a:pos x="94" y="165"/>
                  </a:cxn>
                  <a:cxn ang="0">
                    <a:pos x="113" y="163"/>
                  </a:cxn>
                  <a:cxn ang="0">
                    <a:pos x="131" y="156"/>
                  </a:cxn>
                  <a:cxn ang="0">
                    <a:pos x="146" y="144"/>
                  </a:cxn>
                  <a:cxn ang="0">
                    <a:pos x="157" y="130"/>
                  </a:cxn>
                  <a:cxn ang="0">
                    <a:pos x="165" y="113"/>
                  </a:cxn>
                  <a:cxn ang="0">
                    <a:pos x="167" y="94"/>
                  </a:cxn>
                  <a:cxn ang="0">
                    <a:pos x="165" y="75"/>
                  </a:cxn>
                  <a:cxn ang="0">
                    <a:pos x="157" y="56"/>
                  </a:cxn>
                  <a:cxn ang="0">
                    <a:pos x="146" y="43"/>
                  </a:cxn>
                  <a:cxn ang="0">
                    <a:pos x="131" y="31"/>
                  </a:cxn>
                  <a:cxn ang="0">
                    <a:pos x="113" y="23"/>
                  </a:cxn>
                  <a:cxn ang="0">
                    <a:pos x="94" y="21"/>
                  </a:cxn>
                  <a:cxn ang="0">
                    <a:pos x="94" y="0"/>
                  </a:cxn>
                  <a:cxn ang="0">
                    <a:pos x="116" y="2"/>
                  </a:cxn>
                  <a:cxn ang="0">
                    <a:pos x="135" y="9"/>
                  </a:cxn>
                  <a:cxn ang="0">
                    <a:pos x="152" y="20"/>
                  </a:cxn>
                  <a:cxn ang="0">
                    <a:pos x="167" y="35"/>
                  </a:cxn>
                  <a:cxn ang="0">
                    <a:pos x="178" y="52"/>
                  </a:cxn>
                  <a:cxn ang="0">
                    <a:pos x="185" y="72"/>
                  </a:cxn>
                  <a:cxn ang="0">
                    <a:pos x="187" y="94"/>
                  </a:cxn>
                  <a:cxn ang="0">
                    <a:pos x="185" y="115"/>
                  </a:cxn>
                  <a:cxn ang="0">
                    <a:pos x="178" y="134"/>
                  </a:cxn>
                  <a:cxn ang="0">
                    <a:pos x="167" y="152"/>
                  </a:cxn>
                  <a:cxn ang="0">
                    <a:pos x="152" y="167"/>
                  </a:cxn>
                  <a:cxn ang="0">
                    <a:pos x="135" y="177"/>
                  </a:cxn>
                  <a:cxn ang="0">
                    <a:pos x="116" y="185"/>
                  </a:cxn>
                  <a:cxn ang="0">
                    <a:pos x="94" y="187"/>
                  </a:cxn>
                  <a:cxn ang="0">
                    <a:pos x="73" y="185"/>
                  </a:cxn>
                  <a:cxn ang="0">
                    <a:pos x="54" y="177"/>
                  </a:cxn>
                  <a:cxn ang="0">
                    <a:pos x="35" y="167"/>
                  </a:cxn>
                  <a:cxn ang="0">
                    <a:pos x="21" y="152"/>
                  </a:cxn>
                  <a:cxn ang="0">
                    <a:pos x="10" y="134"/>
                  </a:cxn>
                  <a:cxn ang="0">
                    <a:pos x="2" y="115"/>
                  </a:cxn>
                  <a:cxn ang="0">
                    <a:pos x="0" y="94"/>
                  </a:cxn>
                  <a:cxn ang="0">
                    <a:pos x="2" y="72"/>
                  </a:cxn>
                  <a:cxn ang="0">
                    <a:pos x="10" y="52"/>
                  </a:cxn>
                  <a:cxn ang="0">
                    <a:pos x="21" y="35"/>
                  </a:cxn>
                  <a:cxn ang="0">
                    <a:pos x="35" y="20"/>
                  </a:cxn>
                  <a:cxn ang="0">
                    <a:pos x="54" y="9"/>
                  </a:cxn>
                  <a:cxn ang="0">
                    <a:pos x="73" y="2"/>
                  </a:cxn>
                  <a:cxn ang="0">
                    <a:pos x="94" y="0"/>
                  </a:cxn>
                </a:cxnLst>
                <a:rect l="0" t="0" r="r" b="b"/>
                <a:pathLst>
                  <a:path w="187" h="187">
                    <a:moveTo>
                      <a:pt x="94" y="21"/>
                    </a:moveTo>
                    <a:lnTo>
                      <a:pt x="75" y="23"/>
                    </a:lnTo>
                    <a:lnTo>
                      <a:pt x="57" y="31"/>
                    </a:lnTo>
                    <a:lnTo>
                      <a:pt x="43" y="43"/>
                    </a:lnTo>
                    <a:lnTo>
                      <a:pt x="31" y="56"/>
                    </a:lnTo>
                    <a:lnTo>
                      <a:pt x="24" y="75"/>
                    </a:lnTo>
                    <a:lnTo>
                      <a:pt x="21" y="94"/>
                    </a:lnTo>
                    <a:lnTo>
                      <a:pt x="24" y="113"/>
                    </a:lnTo>
                    <a:lnTo>
                      <a:pt x="31" y="130"/>
                    </a:lnTo>
                    <a:lnTo>
                      <a:pt x="43" y="144"/>
                    </a:lnTo>
                    <a:lnTo>
                      <a:pt x="57" y="156"/>
                    </a:lnTo>
                    <a:lnTo>
                      <a:pt x="75" y="163"/>
                    </a:lnTo>
                    <a:lnTo>
                      <a:pt x="94" y="165"/>
                    </a:lnTo>
                    <a:lnTo>
                      <a:pt x="113" y="163"/>
                    </a:lnTo>
                    <a:lnTo>
                      <a:pt x="131" y="156"/>
                    </a:lnTo>
                    <a:lnTo>
                      <a:pt x="146" y="144"/>
                    </a:lnTo>
                    <a:lnTo>
                      <a:pt x="157" y="130"/>
                    </a:lnTo>
                    <a:lnTo>
                      <a:pt x="165" y="113"/>
                    </a:lnTo>
                    <a:lnTo>
                      <a:pt x="167" y="94"/>
                    </a:lnTo>
                    <a:lnTo>
                      <a:pt x="165" y="75"/>
                    </a:lnTo>
                    <a:lnTo>
                      <a:pt x="157" y="56"/>
                    </a:lnTo>
                    <a:lnTo>
                      <a:pt x="146" y="43"/>
                    </a:lnTo>
                    <a:lnTo>
                      <a:pt x="131" y="31"/>
                    </a:lnTo>
                    <a:lnTo>
                      <a:pt x="113" y="23"/>
                    </a:lnTo>
                    <a:lnTo>
                      <a:pt x="94" y="21"/>
                    </a:lnTo>
                    <a:close/>
                    <a:moveTo>
                      <a:pt x="94" y="0"/>
                    </a:moveTo>
                    <a:lnTo>
                      <a:pt x="116" y="2"/>
                    </a:lnTo>
                    <a:lnTo>
                      <a:pt x="135" y="9"/>
                    </a:lnTo>
                    <a:lnTo>
                      <a:pt x="152" y="20"/>
                    </a:lnTo>
                    <a:lnTo>
                      <a:pt x="167" y="35"/>
                    </a:lnTo>
                    <a:lnTo>
                      <a:pt x="178" y="52"/>
                    </a:lnTo>
                    <a:lnTo>
                      <a:pt x="185" y="72"/>
                    </a:lnTo>
                    <a:lnTo>
                      <a:pt x="187" y="94"/>
                    </a:lnTo>
                    <a:lnTo>
                      <a:pt x="185" y="115"/>
                    </a:lnTo>
                    <a:lnTo>
                      <a:pt x="178" y="134"/>
                    </a:lnTo>
                    <a:lnTo>
                      <a:pt x="167" y="152"/>
                    </a:lnTo>
                    <a:lnTo>
                      <a:pt x="152" y="167"/>
                    </a:lnTo>
                    <a:lnTo>
                      <a:pt x="135" y="177"/>
                    </a:lnTo>
                    <a:lnTo>
                      <a:pt x="116" y="185"/>
                    </a:lnTo>
                    <a:lnTo>
                      <a:pt x="94" y="187"/>
                    </a:lnTo>
                    <a:lnTo>
                      <a:pt x="73" y="185"/>
                    </a:lnTo>
                    <a:lnTo>
                      <a:pt x="54" y="177"/>
                    </a:lnTo>
                    <a:lnTo>
                      <a:pt x="35" y="167"/>
                    </a:lnTo>
                    <a:lnTo>
                      <a:pt x="21" y="152"/>
                    </a:lnTo>
                    <a:lnTo>
                      <a:pt x="10" y="134"/>
                    </a:lnTo>
                    <a:lnTo>
                      <a:pt x="2" y="115"/>
                    </a:lnTo>
                    <a:lnTo>
                      <a:pt x="0" y="94"/>
                    </a:lnTo>
                    <a:lnTo>
                      <a:pt x="2" y="72"/>
                    </a:lnTo>
                    <a:lnTo>
                      <a:pt x="10" y="52"/>
                    </a:lnTo>
                    <a:lnTo>
                      <a:pt x="21" y="35"/>
                    </a:lnTo>
                    <a:lnTo>
                      <a:pt x="35" y="20"/>
                    </a:lnTo>
                    <a:lnTo>
                      <a:pt x="54" y="9"/>
                    </a:lnTo>
                    <a:lnTo>
                      <a:pt x="73" y="2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01" name="Freeform 401"/>
          <p:cNvSpPr>
            <a:spLocks noEditPoints="1"/>
          </p:cNvSpPr>
          <p:nvPr/>
        </p:nvSpPr>
        <p:spPr bwMode="auto">
          <a:xfrm>
            <a:off x="1945843" y="5616837"/>
            <a:ext cx="362880" cy="359682"/>
          </a:xfrm>
          <a:custGeom>
            <a:avLst/>
            <a:gdLst/>
            <a:ahLst/>
            <a:cxnLst>
              <a:cxn ang="0">
                <a:pos x="30" y="213"/>
              </a:cxn>
              <a:cxn ang="0">
                <a:pos x="46" y="242"/>
              </a:cxn>
              <a:cxn ang="0">
                <a:pos x="26" y="197"/>
              </a:cxn>
              <a:cxn ang="0">
                <a:pos x="59" y="259"/>
              </a:cxn>
              <a:cxn ang="0">
                <a:pos x="94" y="287"/>
              </a:cxn>
              <a:cxn ang="0">
                <a:pos x="137" y="302"/>
              </a:cxn>
              <a:cxn ang="0">
                <a:pos x="163" y="304"/>
              </a:cxn>
              <a:cxn ang="0">
                <a:pos x="219" y="292"/>
              </a:cxn>
              <a:cxn ang="0">
                <a:pos x="265" y="260"/>
              </a:cxn>
              <a:cxn ang="0">
                <a:pos x="295" y="212"/>
              </a:cxn>
              <a:cxn ang="0">
                <a:pos x="151" y="184"/>
              </a:cxn>
              <a:cxn ang="0">
                <a:pos x="22" y="152"/>
              </a:cxn>
              <a:cxn ang="0">
                <a:pos x="126" y="177"/>
              </a:cxn>
              <a:cxn ang="0">
                <a:pos x="139" y="141"/>
              </a:cxn>
              <a:cxn ang="0">
                <a:pos x="44" y="86"/>
              </a:cxn>
              <a:cxn ang="0">
                <a:pos x="28" y="121"/>
              </a:cxn>
              <a:cxn ang="0">
                <a:pos x="139" y="86"/>
              </a:cxn>
              <a:cxn ang="0">
                <a:pos x="139" y="23"/>
              </a:cxn>
              <a:cxn ang="0">
                <a:pos x="96" y="38"/>
              </a:cxn>
              <a:cxn ang="0">
                <a:pos x="61" y="65"/>
              </a:cxn>
              <a:cxn ang="0">
                <a:pos x="139" y="23"/>
              </a:cxn>
              <a:cxn ang="0">
                <a:pos x="160" y="163"/>
              </a:cxn>
              <a:cxn ang="0">
                <a:pos x="322" y="196"/>
              </a:cxn>
              <a:cxn ang="0">
                <a:pos x="297" y="254"/>
              </a:cxn>
              <a:cxn ang="0">
                <a:pos x="254" y="297"/>
              </a:cxn>
              <a:cxn ang="0">
                <a:pos x="196" y="322"/>
              </a:cxn>
              <a:cxn ang="0">
                <a:pos x="160" y="325"/>
              </a:cxn>
              <a:cxn ang="0">
                <a:pos x="98" y="312"/>
              </a:cxn>
              <a:cxn ang="0">
                <a:pos x="47" y="277"/>
              </a:cxn>
              <a:cxn ang="0">
                <a:pos x="13" y="226"/>
              </a:cxn>
              <a:cxn ang="0">
                <a:pos x="0" y="163"/>
              </a:cxn>
              <a:cxn ang="0">
                <a:pos x="13" y="100"/>
              </a:cxn>
              <a:cxn ang="0">
                <a:pos x="47" y="48"/>
              </a:cxn>
              <a:cxn ang="0">
                <a:pos x="98" y="14"/>
              </a:cxn>
              <a:cxn ang="0">
                <a:pos x="160" y="0"/>
              </a:cxn>
            </a:cxnLst>
            <a:rect l="0" t="0" r="r" b="b"/>
            <a:pathLst>
              <a:path w="325" h="325">
                <a:moveTo>
                  <a:pt x="26" y="197"/>
                </a:moveTo>
                <a:lnTo>
                  <a:pt x="30" y="213"/>
                </a:lnTo>
                <a:lnTo>
                  <a:pt x="38" y="228"/>
                </a:lnTo>
                <a:lnTo>
                  <a:pt x="46" y="242"/>
                </a:lnTo>
                <a:lnTo>
                  <a:pt x="101" y="197"/>
                </a:lnTo>
                <a:lnTo>
                  <a:pt x="26" y="197"/>
                </a:lnTo>
                <a:close/>
                <a:moveTo>
                  <a:pt x="151" y="184"/>
                </a:moveTo>
                <a:lnTo>
                  <a:pt x="59" y="259"/>
                </a:lnTo>
                <a:lnTo>
                  <a:pt x="75" y="274"/>
                </a:lnTo>
                <a:lnTo>
                  <a:pt x="94" y="287"/>
                </a:lnTo>
                <a:lnTo>
                  <a:pt x="115" y="295"/>
                </a:lnTo>
                <a:lnTo>
                  <a:pt x="137" y="302"/>
                </a:lnTo>
                <a:lnTo>
                  <a:pt x="161" y="304"/>
                </a:lnTo>
                <a:lnTo>
                  <a:pt x="163" y="304"/>
                </a:lnTo>
                <a:lnTo>
                  <a:pt x="193" y="301"/>
                </a:lnTo>
                <a:lnTo>
                  <a:pt x="219" y="292"/>
                </a:lnTo>
                <a:lnTo>
                  <a:pt x="244" y="278"/>
                </a:lnTo>
                <a:lnTo>
                  <a:pt x="265" y="260"/>
                </a:lnTo>
                <a:lnTo>
                  <a:pt x="283" y="238"/>
                </a:lnTo>
                <a:lnTo>
                  <a:pt x="295" y="212"/>
                </a:lnTo>
                <a:lnTo>
                  <a:pt x="303" y="184"/>
                </a:lnTo>
                <a:lnTo>
                  <a:pt x="151" y="184"/>
                </a:lnTo>
                <a:close/>
                <a:moveTo>
                  <a:pt x="23" y="141"/>
                </a:moveTo>
                <a:lnTo>
                  <a:pt x="22" y="152"/>
                </a:lnTo>
                <a:lnTo>
                  <a:pt x="22" y="177"/>
                </a:lnTo>
                <a:lnTo>
                  <a:pt x="126" y="177"/>
                </a:lnTo>
                <a:lnTo>
                  <a:pt x="139" y="167"/>
                </a:lnTo>
                <a:lnTo>
                  <a:pt x="139" y="141"/>
                </a:lnTo>
                <a:lnTo>
                  <a:pt x="23" y="141"/>
                </a:lnTo>
                <a:close/>
                <a:moveTo>
                  <a:pt x="44" y="86"/>
                </a:moveTo>
                <a:lnTo>
                  <a:pt x="34" y="103"/>
                </a:lnTo>
                <a:lnTo>
                  <a:pt x="28" y="121"/>
                </a:lnTo>
                <a:lnTo>
                  <a:pt x="139" y="121"/>
                </a:lnTo>
                <a:lnTo>
                  <a:pt x="139" y="86"/>
                </a:lnTo>
                <a:lnTo>
                  <a:pt x="44" y="86"/>
                </a:lnTo>
                <a:close/>
                <a:moveTo>
                  <a:pt x="139" y="23"/>
                </a:moveTo>
                <a:lnTo>
                  <a:pt x="117" y="29"/>
                </a:lnTo>
                <a:lnTo>
                  <a:pt x="96" y="38"/>
                </a:lnTo>
                <a:lnTo>
                  <a:pt x="77" y="50"/>
                </a:lnTo>
                <a:lnTo>
                  <a:pt x="61" y="65"/>
                </a:lnTo>
                <a:lnTo>
                  <a:pt x="139" y="65"/>
                </a:lnTo>
                <a:lnTo>
                  <a:pt x="139" y="23"/>
                </a:lnTo>
                <a:close/>
                <a:moveTo>
                  <a:pt x="160" y="0"/>
                </a:moveTo>
                <a:lnTo>
                  <a:pt x="160" y="163"/>
                </a:lnTo>
                <a:lnTo>
                  <a:pt x="325" y="163"/>
                </a:lnTo>
                <a:lnTo>
                  <a:pt x="322" y="196"/>
                </a:lnTo>
                <a:lnTo>
                  <a:pt x="312" y="226"/>
                </a:lnTo>
                <a:lnTo>
                  <a:pt x="297" y="254"/>
                </a:lnTo>
                <a:lnTo>
                  <a:pt x="277" y="278"/>
                </a:lnTo>
                <a:lnTo>
                  <a:pt x="254" y="297"/>
                </a:lnTo>
                <a:lnTo>
                  <a:pt x="226" y="312"/>
                </a:lnTo>
                <a:lnTo>
                  <a:pt x="196" y="322"/>
                </a:lnTo>
                <a:lnTo>
                  <a:pt x="163" y="325"/>
                </a:lnTo>
                <a:lnTo>
                  <a:pt x="160" y="325"/>
                </a:lnTo>
                <a:lnTo>
                  <a:pt x="127" y="322"/>
                </a:lnTo>
                <a:lnTo>
                  <a:pt x="98" y="312"/>
                </a:lnTo>
                <a:lnTo>
                  <a:pt x="71" y="296"/>
                </a:lnTo>
                <a:lnTo>
                  <a:pt x="47" y="277"/>
                </a:lnTo>
                <a:lnTo>
                  <a:pt x="28" y="252"/>
                </a:lnTo>
                <a:lnTo>
                  <a:pt x="13" y="226"/>
                </a:lnTo>
                <a:lnTo>
                  <a:pt x="3" y="195"/>
                </a:lnTo>
                <a:lnTo>
                  <a:pt x="0" y="163"/>
                </a:lnTo>
                <a:lnTo>
                  <a:pt x="3" y="131"/>
                </a:lnTo>
                <a:lnTo>
                  <a:pt x="13" y="100"/>
                </a:lnTo>
                <a:lnTo>
                  <a:pt x="28" y="73"/>
                </a:lnTo>
                <a:lnTo>
                  <a:pt x="47" y="48"/>
                </a:lnTo>
                <a:lnTo>
                  <a:pt x="71" y="29"/>
                </a:lnTo>
                <a:lnTo>
                  <a:pt x="98" y="14"/>
                </a:lnTo>
                <a:lnTo>
                  <a:pt x="127" y="3"/>
                </a:lnTo>
                <a:lnTo>
                  <a:pt x="160" y="0"/>
                </a:lnTo>
                <a:close/>
              </a:path>
            </a:pathLst>
          </a:custGeom>
          <a:solidFill>
            <a:srgbClr val="7F7649">
              <a:alpha val="60000"/>
            </a:srgb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2" name="Группа 720"/>
          <p:cNvGrpSpPr/>
          <p:nvPr/>
        </p:nvGrpSpPr>
        <p:grpSpPr>
          <a:xfrm>
            <a:off x="2896150" y="3146231"/>
            <a:ext cx="398943" cy="228354"/>
            <a:chOff x="4949204" y="4313584"/>
            <a:chExt cx="701675" cy="401638"/>
          </a:xfrm>
          <a:solidFill>
            <a:srgbClr val="565F73"/>
          </a:solidFill>
        </p:grpSpPr>
        <p:sp>
          <p:nvSpPr>
            <p:cNvPr id="103" name="Freeform 535"/>
            <p:cNvSpPr>
              <a:spLocks/>
            </p:cNvSpPr>
            <p:nvPr/>
          </p:nvSpPr>
          <p:spPr bwMode="auto">
            <a:xfrm>
              <a:off x="5217492" y="4385022"/>
              <a:ext cx="165100" cy="163513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0"/>
                </a:cxn>
                <a:cxn ang="0">
                  <a:pos x="60" y="5"/>
                </a:cxn>
                <a:cxn ang="0">
                  <a:pos x="62" y="8"/>
                </a:cxn>
                <a:cxn ang="0">
                  <a:pos x="62" y="11"/>
                </a:cxn>
                <a:cxn ang="0">
                  <a:pos x="61" y="15"/>
                </a:cxn>
                <a:cxn ang="0">
                  <a:pos x="57" y="20"/>
                </a:cxn>
                <a:cxn ang="0">
                  <a:pos x="52" y="21"/>
                </a:cxn>
                <a:cxn ang="0">
                  <a:pos x="41" y="23"/>
                </a:cxn>
                <a:cxn ang="0">
                  <a:pos x="30" y="30"/>
                </a:cxn>
                <a:cxn ang="0">
                  <a:pos x="23" y="40"/>
                </a:cxn>
                <a:cxn ang="0">
                  <a:pos x="21" y="52"/>
                </a:cxn>
                <a:cxn ang="0">
                  <a:pos x="23" y="64"/>
                </a:cxn>
                <a:cxn ang="0">
                  <a:pos x="30" y="73"/>
                </a:cxn>
                <a:cxn ang="0">
                  <a:pos x="41" y="80"/>
                </a:cxn>
                <a:cxn ang="0">
                  <a:pos x="52" y="82"/>
                </a:cxn>
                <a:cxn ang="0">
                  <a:pos x="64" y="80"/>
                </a:cxn>
                <a:cxn ang="0">
                  <a:pos x="74" y="73"/>
                </a:cxn>
                <a:cxn ang="0">
                  <a:pos x="80" y="64"/>
                </a:cxn>
                <a:cxn ang="0">
                  <a:pos x="82" y="52"/>
                </a:cxn>
                <a:cxn ang="0">
                  <a:pos x="82" y="49"/>
                </a:cxn>
                <a:cxn ang="0">
                  <a:pos x="84" y="45"/>
                </a:cxn>
                <a:cxn ang="0">
                  <a:pos x="87" y="43"/>
                </a:cxn>
                <a:cxn ang="0">
                  <a:pos x="90" y="41"/>
                </a:cxn>
                <a:cxn ang="0">
                  <a:pos x="96" y="41"/>
                </a:cxn>
                <a:cxn ang="0">
                  <a:pos x="99" y="43"/>
                </a:cxn>
                <a:cxn ang="0">
                  <a:pos x="102" y="45"/>
                </a:cxn>
                <a:cxn ang="0">
                  <a:pos x="104" y="52"/>
                </a:cxn>
                <a:cxn ang="0">
                  <a:pos x="102" y="68"/>
                </a:cxn>
                <a:cxn ang="0">
                  <a:pos x="94" y="82"/>
                </a:cxn>
                <a:cxn ang="0">
                  <a:pos x="82" y="93"/>
                </a:cxn>
                <a:cxn ang="0">
                  <a:pos x="68" y="101"/>
                </a:cxn>
                <a:cxn ang="0">
                  <a:pos x="52" y="103"/>
                </a:cxn>
                <a:cxn ang="0">
                  <a:pos x="36" y="101"/>
                </a:cxn>
                <a:cxn ang="0">
                  <a:pos x="21" y="93"/>
                </a:cxn>
                <a:cxn ang="0">
                  <a:pos x="10" y="82"/>
                </a:cxn>
                <a:cxn ang="0">
                  <a:pos x="3" y="68"/>
                </a:cxn>
                <a:cxn ang="0">
                  <a:pos x="0" y="52"/>
                </a:cxn>
                <a:cxn ang="0">
                  <a:pos x="3" y="36"/>
                </a:cxn>
                <a:cxn ang="0">
                  <a:pos x="10" y="21"/>
                </a:cxn>
                <a:cxn ang="0">
                  <a:pos x="21" y="10"/>
                </a:cxn>
                <a:cxn ang="0">
                  <a:pos x="36" y="3"/>
                </a:cxn>
                <a:cxn ang="0">
                  <a:pos x="52" y="0"/>
                </a:cxn>
              </a:cxnLst>
              <a:rect l="0" t="0" r="r" b="b"/>
              <a:pathLst>
                <a:path w="104" h="103">
                  <a:moveTo>
                    <a:pt x="52" y="0"/>
                  </a:moveTo>
                  <a:lnTo>
                    <a:pt x="56" y="0"/>
                  </a:lnTo>
                  <a:lnTo>
                    <a:pt x="60" y="5"/>
                  </a:lnTo>
                  <a:lnTo>
                    <a:pt x="62" y="8"/>
                  </a:lnTo>
                  <a:lnTo>
                    <a:pt x="62" y="11"/>
                  </a:lnTo>
                  <a:lnTo>
                    <a:pt x="61" y="15"/>
                  </a:lnTo>
                  <a:lnTo>
                    <a:pt x="57" y="20"/>
                  </a:lnTo>
                  <a:lnTo>
                    <a:pt x="52" y="21"/>
                  </a:lnTo>
                  <a:lnTo>
                    <a:pt x="41" y="23"/>
                  </a:lnTo>
                  <a:lnTo>
                    <a:pt x="30" y="30"/>
                  </a:lnTo>
                  <a:lnTo>
                    <a:pt x="23" y="40"/>
                  </a:lnTo>
                  <a:lnTo>
                    <a:pt x="21" y="52"/>
                  </a:lnTo>
                  <a:lnTo>
                    <a:pt x="23" y="64"/>
                  </a:lnTo>
                  <a:lnTo>
                    <a:pt x="30" y="73"/>
                  </a:lnTo>
                  <a:lnTo>
                    <a:pt x="41" y="80"/>
                  </a:lnTo>
                  <a:lnTo>
                    <a:pt x="52" y="82"/>
                  </a:lnTo>
                  <a:lnTo>
                    <a:pt x="64" y="80"/>
                  </a:lnTo>
                  <a:lnTo>
                    <a:pt x="74" y="73"/>
                  </a:lnTo>
                  <a:lnTo>
                    <a:pt x="80" y="64"/>
                  </a:lnTo>
                  <a:lnTo>
                    <a:pt x="82" y="52"/>
                  </a:lnTo>
                  <a:lnTo>
                    <a:pt x="82" y="49"/>
                  </a:lnTo>
                  <a:lnTo>
                    <a:pt x="84" y="45"/>
                  </a:lnTo>
                  <a:lnTo>
                    <a:pt x="87" y="43"/>
                  </a:lnTo>
                  <a:lnTo>
                    <a:pt x="90" y="41"/>
                  </a:lnTo>
                  <a:lnTo>
                    <a:pt x="96" y="41"/>
                  </a:lnTo>
                  <a:lnTo>
                    <a:pt x="99" y="43"/>
                  </a:lnTo>
                  <a:lnTo>
                    <a:pt x="102" y="45"/>
                  </a:lnTo>
                  <a:lnTo>
                    <a:pt x="104" y="52"/>
                  </a:lnTo>
                  <a:lnTo>
                    <a:pt x="102" y="68"/>
                  </a:lnTo>
                  <a:lnTo>
                    <a:pt x="94" y="82"/>
                  </a:lnTo>
                  <a:lnTo>
                    <a:pt x="82" y="93"/>
                  </a:lnTo>
                  <a:lnTo>
                    <a:pt x="68" y="101"/>
                  </a:lnTo>
                  <a:lnTo>
                    <a:pt x="52" y="103"/>
                  </a:lnTo>
                  <a:lnTo>
                    <a:pt x="36" y="101"/>
                  </a:lnTo>
                  <a:lnTo>
                    <a:pt x="21" y="93"/>
                  </a:lnTo>
                  <a:lnTo>
                    <a:pt x="10" y="82"/>
                  </a:lnTo>
                  <a:lnTo>
                    <a:pt x="3" y="68"/>
                  </a:lnTo>
                  <a:lnTo>
                    <a:pt x="0" y="52"/>
                  </a:lnTo>
                  <a:lnTo>
                    <a:pt x="3" y="36"/>
                  </a:lnTo>
                  <a:lnTo>
                    <a:pt x="10" y="21"/>
                  </a:lnTo>
                  <a:lnTo>
                    <a:pt x="21" y="10"/>
                  </a:lnTo>
                  <a:lnTo>
                    <a:pt x="3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7F7649">
                <a:alpha val="60000"/>
              </a:srgbClr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536"/>
            <p:cNvSpPr>
              <a:spLocks noEditPoints="1"/>
            </p:cNvSpPr>
            <p:nvPr/>
          </p:nvSpPr>
          <p:spPr bwMode="auto">
            <a:xfrm>
              <a:off x="4949204" y="4313584"/>
              <a:ext cx="701675" cy="401638"/>
            </a:xfrm>
            <a:custGeom>
              <a:avLst/>
              <a:gdLst/>
              <a:ahLst/>
              <a:cxnLst>
                <a:cxn ang="0">
                  <a:pos x="101" y="59"/>
                </a:cxn>
                <a:cxn ang="0">
                  <a:pos x="61" y="88"/>
                </a:cxn>
                <a:cxn ang="0">
                  <a:pos x="32" y="114"/>
                </a:cxn>
                <a:cxn ang="0">
                  <a:pos x="58" y="158"/>
                </a:cxn>
                <a:cxn ang="0">
                  <a:pos x="95" y="187"/>
                </a:cxn>
                <a:cxn ang="0">
                  <a:pos x="141" y="213"/>
                </a:cxn>
                <a:cxn ang="0">
                  <a:pos x="194" y="229"/>
                </a:cxn>
                <a:cxn ang="0">
                  <a:pos x="252" y="228"/>
                </a:cxn>
                <a:cxn ang="0">
                  <a:pos x="309" y="209"/>
                </a:cxn>
                <a:cxn ang="0">
                  <a:pos x="358" y="180"/>
                </a:cxn>
                <a:cxn ang="0">
                  <a:pos x="395" y="149"/>
                </a:cxn>
                <a:cxn ang="0">
                  <a:pos x="410" y="116"/>
                </a:cxn>
                <a:cxn ang="0">
                  <a:pos x="381" y="90"/>
                </a:cxn>
                <a:cxn ang="0">
                  <a:pos x="342" y="60"/>
                </a:cxn>
                <a:cxn ang="0">
                  <a:pos x="327" y="70"/>
                </a:cxn>
                <a:cxn ang="0">
                  <a:pos x="327" y="121"/>
                </a:cxn>
                <a:cxn ang="0">
                  <a:pos x="306" y="165"/>
                </a:cxn>
                <a:cxn ang="0">
                  <a:pos x="269" y="195"/>
                </a:cxn>
                <a:cxn ang="0">
                  <a:pos x="221" y="206"/>
                </a:cxn>
                <a:cxn ang="0">
                  <a:pos x="173" y="195"/>
                </a:cxn>
                <a:cxn ang="0">
                  <a:pos x="136" y="165"/>
                </a:cxn>
                <a:cxn ang="0">
                  <a:pos x="114" y="121"/>
                </a:cxn>
                <a:cxn ang="0">
                  <a:pos x="112" y="79"/>
                </a:cxn>
                <a:cxn ang="0">
                  <a:pos x="124" y="47"/>
                </a:cxn>
                <a:cxn ang="0">
                  <a:pos x="191" y="23"/>
                </a:cxn>
                <a:cxn ang="0">
                  <a:pos x="151" y="43"/>
                </a:cxn>
                <a:cxn ang="0">
                  <a:pos x="135" y="78"/>
                </a:cxn>
                <a:cxn ang="0">
                  <a:pos x="136" y="120"/>
                </a:cxn>
                <a:cxn ang="0">
                  <a:pos x="158" y="160"/>
                </a:cxn>
                <a:cxn ang="0">
                  <a:pos x="198" y="182"/>
                </a:cxn>
                <a:cxn ang="0">
                  <a:pos x="245" y="182"/>
                </a:cxn>
                <a:cxn ang="0">
                  <a:pos x="283" y="160"/>
                </a:cxn>
                <a:cxn ang="0">
                  <a:pos x="306" y="120"/>
                </a:cxn>
                <a:cxn ang="0">
                  <a:pos x="307" y="78"/>
                </a:cxn>
                <a:cxn ang="0">
                  <a:pos x="292" y="44"/>
                </a:cxn>
                <a:cxn ang="0">
                  <a:pos x="250" y="23"/>
                </a:cxn>
                <a:cxn ang="0">
                  <a:pos x="221" y="0"/>
                </a:cxn>
                <a:cxn ang="0">
                  <a:pos x="279" y="8"/>
                </a:cxn>
                <a:cxn ang="0">
                  <a:pos x="330" y="29"/>
                </a:cxn>
                <a:cxn ang="0">
                  <a:pos x="374" y="57"/>
                </a:cxn>
                <a:cxn ang="0">
                  <a:pos x="409" y="86"/>
                </a:cxn>
                <a:cxn ang="0">
                  <a:pos x="431" y="109"/>
                </a:cxn>
                <a:cxn ang="0">
                  <a:pos x="440" y="119"/>
                </a:cxn>
                <a:cxn ang="0">
                  <a:pos x="442" y="129"/>
                </a:cxn>
                <a:cxn ang="0">
                  <a:pos x="436" y="135"/>
                </a:cxn>
                <a:cxn ang="0">
                  <a:pos x="421" y="153"/>
                </a:cxn>
                <a:cxn ang="0">
                  <a:pos x="392" y="180"/>
                </a:cxn>
                <a:cxn ang="0">
                  <a:pos x="353" y="209"/>
                </a:cxn>
                <a:cxn ang="0">
                  <a:pos x="306" y="235"/>
                </a:cxn>
                <a:cxn ang="0">
                  <a:pos x="250" y="251"/>
                </a:cxn>
                <a:cxn ang="0">
                  <a:pos x="194" y="251"/>
                </a:cxn>
                <a:cxn ang="0">
                  <a:pos x="142" y="237"/>
                </a:cxn>
                <a:cxn ang="0">
                  <a:pos x="97" y="213"/>
                </a:cxn>
                <a:cxn ang="0">
                  <a:pos x="59" y="186"/>
                </a:cxn>
                <a:cxn ang="0">
                  <a:pos x="29" y="160"/>
                </a:cxn>
                <a:cxn ang="0">
                  <a:pos x="10" y="140"/>
                </a:cxn>
                <a:cxn ang="0">
                  <a:pos x="0" y="127"/>
                </a:cxn>
                <a:cxn ang="0">
                  <a:pos x="2" y="116"/>
                </a:cxn>
                <a:cxn ang="0">
                  <a:pos x="21" y="96"/>
                </a:cxn>
                <a:cxn ang="0">
                  <a:pos x="49" y="70"/>
                </a:cxn>
                <a:cxn ang="0">
                  <a:pos x="89" y="42"/>
                </a:cxn>
                <a:cxn ang="0">
                  <a:pos x="137" y="17"/>
                </a:cxn>
                <a:cxn ang="0">
                  <a:pos x="191" y="2"/>
                </a:cxn>
              </a:cxnLst>
              <a:rect l="0" t="0" r="r" b="b"/>
              <a:pathLst>
                <a:path w="442" h="253">
                  <a:moveTo>
                    <a:pt x="124" y="47"/>
                  </a:moveTo>
                  <a:lnTo>
                    <a:pt x="101" y="59"/>
                  </a:lnTo>
                  <a:lnTo>
                    <a:pt x="79" y="74"/>
                  </a:lnTo>
                  <a:lnTo>
                    <a:pt x="61" y="88"/>
                  </a:lnTo>
                  <a:lnTo>
                    <a:pt x="45" y="102"/>
                  </a:lnTo>
                  <a:lnTo>
                    <a:pt x="32" y="114"/>
                  </a:lnTo>
                  <a:lnTo>
                    <a:pt x="24" y="124"/>
                  </a:lnTo>
                  <a:lnTo>
                    <a:pt x="58" y="158"/>
                  </a:lnTo>
                  <a:lnTo>
                    <a:pt x="76" y="172"/>
                  </a:lnTo>
                  <a:lnTo>
                    <a:pt x="95" y="187"/>
                  </a:lnTo>
                  <a:lnTo>
                    <a:pt x="117" y="201"/>
                  </a:lnTo>
                  <a:lnTo>
                    <a:pt x="141" y="213"/>
                  </a:lnTo>
                  <a:lnTo>
                    <a:pt x="167" y="223"/>
                  </a:lnTo>
                  <a:lnTo>
                    <a:pt x="194" y="229"/>
                  </a:lnTo>
                  <a:lnTo>
                    <a:pt x="221" y="232"/>
                  </a:lnTo>
                  <a:lnTo>
                    <a:pt x="252" y="228"/>
                  </a:lnTo>
                  <a:lnTo>
                    <a:pt x="281" y="221"/>
                  </a:lnTo>
                  <a:lnTo>
                    <a:pt x="309" y="209"/>
                  </a:lnTo>
                  <a:lnTo>
                    <a:pt x="335" y="195"/>
                  </a:lnTo>
                  <a:lnTo>
                    <a:pt x="358" y="180"/>
                  </a:lnTo>
                  <a:lnTo>
                    <a:pt x="379" y="164"/>
                  </a:lnTo>
                  <a:lnTo>
                    <a:pt x="395" y="149"/>
                  </a:lnTo>
                  <a:lnTo>
                    <a:pt x="418" y="126"/>
                  </a:lnTo>
                  <a:lnTo>
                    <a:pt x="410" y="116"/>
                  </a:lnTo>
                  <a:lnTo>
                    <a:pt x="397" y="104"/>
                  </a:lnTo>
                  <a:lnTo>
                    <a:pt x="381" y="90"/>
                  </a:lnTo>
                  <a:lnTo>
                    <a:pt x="363" y="75"/>
                  </a:lnTo>
                  <a:lnTo>
                    <a:pt x="342" y="60"/>
                  </a:lnTo>
                  <a:lnTo>
                    <a:pt x="319" y="47"/>
                  </a:lnTo>
                  <a:lnTo>
                    <a:pt x="327" y="70"/>
                  </a:lnTo>
                  <a:lnTo>
                    <a:pt x="330" y="97"/>
                  </a:lnTo>
                  <a:lnTo>
                    <a:pt x="327" y="121"/>
                  </a:lnTo>
                  <a:lnTo>
                    <a:pt x="320" y="145"/>
                  </a:lnTo>
                  <a:lnTo>
                    <a:pt x="306" y="165"/>
                  </a:lnTo>
                  <a:lnTo>
                    <a:pt x="290" y="181"/>
                  </a:lnTo>
                  <a:lnTo>
                    <a:pt x="269" y="195"/>
                  </a:lnTo>
                  <a:lnTo>
                    <a:pt x="246" y="203"/>
                  </a:lnTo>
                  <a:lnTo>
                    <a:pt x="221" y="206"/>
                  </a:lnTo>
                  <a:lnTo>
                    <a:pt x="196" y="203"/>
                  </a:lnTo>
                  <a:lnTo>
                    <a:pt x="173" y="195"/>
                  </a:lnTo>
                  <a:lnTo>
                    <a:pt x="153" y="181"/>
                  </a:lnTo>
                  <a:lnTo>
                    <a:pt x="136" y="165"/>
                  </a:lnTo>
                  <a:lnTo>
                    <a:pt x="122" y="145"/>
                  </a:lnTo>
                  <a:lnTo>
                    <a:pt x="114" y="121"/>
                  </a:lnTo>
                  <a:lnTo>
                    <a:pt x="111" y="97"/>
                  </a:lnTo>
                  <a:lnTo>
                    <a:pt x="112" y="79"/>
                  </a:lnTo>
                  <a:lnTo>
                    <a:pt x="117" y="63"/>
                  </a:lnTo>
                  <a:lnTo>
                    <a:pt x="124" y="47"/>
                  </a:lnTo>
                  <a:close/>
                  <a:moveTo>
                    <a:pt x="221" y="20"/>
                  </a:moveTo>
                  <a:lnTo>
                    <a:pt x="191" y="23"/>
                  </a:lnTo>
                  <a:lnTo>
                    <a:pt x="164" y="29"/>
                  </a:lnTo>
                  <a:lnTo>
                    <a:pt x="151" y="43"/>
                  </a:lnTo>
                  <a:lnTo>
                    <a:pt x="141" y="59"/>
                  </a:lnTo>
                  <a:lnTo>
                    <a:pt x="135" y="78"/>
                  </a:lnTo>
                  <a:lnTo>
                    <a:pt x="133" y="97"/>
                  </a:lnTo>
                  <a:lnTo>
                    <a:pt x="136" y="120"/>
                  </a:lnTo>
                  <a:lnTo>
                    <a:pt x="144" y="142"/>
                  </a:lnTo>
                  <a:lnTo>
                    <a:pt x="158" y="160"/>
                  </a:lnTo>
                  <a:lnTo>
                    <a:pt x="176" y="174"/>
                  </a:lnTo>
                  <a:lnTo>
                    <a:pt x="198" y="182"/>
                  </a:lnTo>
                  <a:lnTo>
                    <a:pt x="221" y="186"/>
                  </a:lnTo>
                  <a:lnTo>
                    <a:pt x="245" y="182"/>
                  </a:lnTo>
                  <a:lnTo>
                    <a:pt x="265" y="174"/>
                  </a:lnTo>
                  <a:lnTo>
                    <a:pt x="283" y="160"/>
                  </a:lnTo>
                  <a:lnTo>
                    <a:pt x="297" y="142"/>
                  </a:lnTo>
                  <a:lnTo>
                    <a:pt x="306" y="120"/>
                  </a:lnTo>
                  <a:lnTo>
                    <a:pt x="309" y="97"/>
                  </a:lnTo>
                  <a:lnTo>
                    <a:pt x="307" y="78"/>
                  </a:lnTo>
                  <a:lnTo>
                    <a:pt x="301" y="59"/>
                  </a:lnTo>
                  <a:lnTo>
                    <a:pt x="292" y="44"/>
                  </a:lnTo>
                  <a:lnTo>
                    <a:pt x="279" y="31"/>
                  </a:lnTo>
                  <a:lnTo>
                    <a:pt x="250" y="23"/>
                  </a:lnTo>
                  <a:lnTo>
                    <a:pt x="221" y="20"/>
                  </a:lnTo>
                  <a:close/>
                  <a:moveTo>
                    <a:pt x="221" y="0"/>
                  </a:moveTo>
                  <a:lnTo>
                    <a:pt x="250" y="2"/>
                  </a:lnTo>
                  <a:lnTo>
                    <a:pt x="279" y="8"/>
                  </a:lnTo>
                  <a:lnTo>
                    <a:pt x="306" y="18"/>
                  </a:lnTo>
                  <a:lnTo>
                    <a:pt x="330" y="29"/>
                  </a:lnTo>
                  <a:lnTo>
                    <a:pt x="353" y="43"/>
                  </a:lnTo>
                  <a:lnTo>
                    <a:pt x="374" y="57"/>
                  </a:lnTo>
                  <a:lnTo>
                    <a:pt x="392" y="72"/>
                  </a:lnTo>
                  <a:lnTo>
                    <a:pt x="409" y="86"/>
                  </a:lnTo>
                  <a:lnTo>
                    <a:pt x="421" y="98"/>
                  </a:lnTo>
                  <a:lnTo>
                    <a:pt x="431" y="109"/>
                  </a:lnTo>
                  <a:lnTo>
                    <a:pt x="436" y="116"/>
                  </a:lnTo>
                  <a:lnTo>
                    <a:pt x="440" y="119"/>
                  </a:lnTo>
                  <a:lnTo>
                    <a:pt x="442" y="122"/>
                  </a:lnTo>
                  <a:lnTo>
                    <a:pt x="442" y="129"/>
                  </a:lnTo>
                  <a:lnTo>
                    <a:pt x="440" y="132"/>
                  </a:lnTo>
                  <a:lnTo>
                    <a:pt x="436" y="135"/>
                  </a:lnTo>
                  <a:lnTo>
                    <a:pt x="431" y="143"/>
                  </a:lnTo>
                  <a:lnTo>
                    <a:pt x="421" y="153"/>
                  </a:lnTo>
                  <a:lnTo>
                    <a:pt x="409" y="166"/>
                  </a:lnTo>
                  <a:lnTo>
                    <a:pt x="392" y="180"/>
                  </a:lnTo>
                  <a:lnTo>
                    <a:pt x="374" y="194"/>
                  </a:lnTo>
                  <a:lnTo>
                    <a:pt x="353" y="209"/>
                  </a:lnTo>
                  <a:lnTo>
                    <a:pt x="330" y="223"/>
                  </a:lnTo>
                  <a:lnTo>
                    <a:pt x="306" y="235"/>
                  </a:lnTo>
                  <a:lnTo>
                    <a:pt x="279" y="244"/>
                  </a:lnTo>
                  <a:lnTo>
                    <a:pt x="250" y="251"/>
                  </a:lnTo>
                  <a:lnTo>
                    <a:pt x="221" y="253"/>
                  </a:lnTo>
                  <a:lnTo>
                    <a:pt x="194" y="251"/>
                  </a:lnTo>
                  <a:lnTo>
                    <a:pt x="168" y="245"/>
                  </a:lnTo>
                  <a:lnTo>
                    <a:pt x="142" y="237"/>
                  </a:lnTo>
                  <a:lnTo>
                    <a:pt x="119" y="226"/>
                  </a:lnTo>
                  <a:lnTo>
                    <a:pt x="97" y="213"/>
                  </a:lnTo>
                  <a:lnTo>
                    <a:pt x="77" y="199"/>
                  </a:lnTo>
                  <a:lnTo>
                    <a:pt x="59" y="186"/>
                  </a:lnTo>
                  <a:lnTo>
                    <a:pt x="43" y="173"/>
                  </a:lnTo>
                  <a:lnTo>
                    <a:pt x="29" y="160"/>
                  </a:lnTo>
                  <a:lnTo>
                    <a:pt x="18" y="148"/>
                  </a:lnTo>
                  <a:lnTo>
                    <a:pt x="10" y="140"/>
                  </a:lnTo>
                  <a:lnTo>
                    <a:pt x="4" y="133"/>
                  </a:lnTo>
                  <a:lnTo>
                    <a:pt x="0" y="127"/>
                  </a:lnTo>
                  <a:lnTo>
                    <a:pt x="0" y="119"/>
                  </a:lnTo>
                  <a:lnTo>
                    <a:pt x="2" y="116"/>
                  </a:lnTo>
                  <a:lnTo>
                    <a:pt x="12" y="106"/>
                  </a:lnTo>
                  <a:lnTo>
                    <a:pt x="21" y="96"/>
                  </a:lnTo>
                  <a:lnTo>
                    <a:pt x="34" y="84"/>
                  </a:lnTo>
                  <a:lnTo>
                    <a:pt x="49" y="70"/>
                  </a:lnTo>
                  <a:lnTo>
                    <a:pt x="68" y="56"/>
                  </a:lnTo>
                  <a:lnTo>
                    <a:pt x="89" y="42"/>
                  </a:lnTo>
                  <a:lnTo>
                    <a:pt x="112" y="28"/>
                  </a:lnTo>
                  <a:lnTo>
                    <a:pt x="137" y="17"/>
                  </a:lnTo>
                  <a:lnTo>
                    <a:pt x="164" y="8"/>
                  </a:lnTo>
                  <a:lnTo>
                    <a:pt x="191" y="2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7F7649">
                <a:alpha val="60000"/>
              </a:srgbClr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5" name="Прямоугольник 104"/>
          <p:cNvSpPr/>
          <p:nvPr/>
        </p:nvSpPr>
        <p:spPr>
          <a:xfrm rot="10800000" flipV="1">
            <a:off x="8424601" y="2039201"/>
            <a:ext cx="457778" cy="308254"/>
          </a:xfrm>
          <a:prstGeom prst="rect">
            <a:avLst/>
          </a:prstGeom>
          <a:solidFill>
            <a:srgbClr val="9C711C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+mj-lt"/>
              </a:rPr>
              <a:t>…</a:t>
            </a:r>
            <a:endParaRPr lang="ru-RU" sz="1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125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Овал 98"/>
          <p:cNvSpPr/>
          <p:nvPr/>
        </p:nvSpPr>
        <p:spPr>
          <a:xfrm>
            <a:off x="4192230" y="0"/>
            <a:ext cx="4951769" cy="5343525"/>
          </a:xfrm>
          <a:prstGeom prst="ellipse">
            <a:avLst/>
          </a:prstGeom>
          <a:gradFill flip="none" rotWithShape="1">
            <a:gsLst>
              <a:gs pos="2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939" y="6542003"/>
            <a:ext cx="9140473" cy="347773"/>
          </a:xfrm>
          <a:prstGeom prst="roundRect">
            <a:avLst>
              <a:gd name="adj" fmla="val 0"/>
            </a:avLst>
          </a:prstGeom>
          <a:solidFill>
            <a:srgbClr val="9C711C">
              <a:alpha val="1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Номер слайда 60"/>
          <p:cNvSpPr>
            <a:spLocks noGrp="1"/>
          </p:cNvSpPr>
          <p:nvPr>
            <p:ph type="sldNum" sz="quarter" idx="12"/>
          </p:nvPr>
        </p:nvSpPr>
        <p:spPr>
          <a:xfrm>
            <a:off x="8780131" y="6542003"/>
            <a:ext cx="349231" cy="365125"/>
          </a:xfrm>
        </p:spPr>
        <p:txBody>
          <a:bodyPr/>
          <a:lstStyle/>
          <a:p>
            <a:fld id="{B2D350B4-811D-9C49-8D4A-B431FFD45952}" type="slidenum">
              <a:rPr lang="en-US" smtClean="0">
                <a:solidFill>
                  <a:srgbClr val="9C711C"/>
                </a:solidFill>
              </a:rPr>
              <a:pPr/>
              <a:t>3</a:t>
            </a:fld>
            <a:endParaRPr lang="en-US" dirty="0">
              <a:solidFill>
                <a:srgbClr val="9C711C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3418" y="849779"/>
            <a:ext cx="4172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77A3E"/>
                </a:solidFill>
                <a:latin typeface="DINPro-Regular"/>
                <a:cs typeface="DINPro-Regular"/>
              </a:rPr>
              <a:t>СОСТАВ И СТРУКТУРА (МЕТАДАННЫЕ) РЕЕСТРОВ, РЕГИСТРОВ, КАДАСТРОВ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312085" y="1422639"/>
            <a:ext cx="7667477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270199"/>
              </p:ext>
            </p:extLst>
          </p:nvPr>
        </p:nvGraphicFramePr>
        <p:xfrm>
          <a:off x="403818" y="4257447"/>
          <a:ext cx="8440257" cy="1376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751"/>
                <a:gridCol w="1205751"/>
                <a:gridCol w="1205751"/>
                <a:gridCol w="982526"/>
                <a:gridCol w="1287475"/>
                <a:gridCol w="1521562"/>
                <a:gridCol w="1031441"/>
              </a:tblGrid>
              <a:tr h="585216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Регистра-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ционный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номер записи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Идентифи-катор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субъекта (объекта)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Наимено-вание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субъекта (объекта)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Адрес субъекта (объекта)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Характери-стики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субъекта (объекта)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Регистрируе-мые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права (события,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документы)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Иная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информа-ция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8237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rgbClr val="3B855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rgbClr val="BC892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rgbClr val="BC892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>
                    <a:solidFill>
                      <a:srgbClr val="BC892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>
                    <a:solidFill>
                      <a:srgbClr val="BC892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5565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rgbClr val="3B855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rgbClr val="BC892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rgbClr val="BC892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rgbClr val="BC892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rgbClr val="BC892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" name="Таблица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454968"/>
              </p:ext>
            </p:extLst>
          </p:nvPr>
        </p:nvGraphicFramePr>
        <p:xfrm>
          <a:off x="403818" y="2662723"/>
          <a:ext cx="558123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539"/>
                <a:gridCol w="1155802"/>
                <a:gridCol w="1016812"/>
                <a:gridCol w="1214324"/>
                <a:gridCol w="1038758"/>
              </a:tblGrid>
              <a:tr h="915617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Идентифи-катор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субъекта (объекта)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субъекта (объекта)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Адрес субъекта (объекта)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Характери-стики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субъекта (объекта)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Иная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информа-ция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9948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rgbClr val="3B855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rgbClr val="3B855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6045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rgbClr val="3B855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rgbClr val="3B855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05808"/>
              </p:ext>
            </p:extLst>
          </p:nvPr>
        </p:nvGraphicFramePr>
        <p:xfrm>
          <a:off x="3903850" y="1580083"/>
          <a:ext cx="2679831" cy="886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292"/>
                <a:gridCol w="1799539"/>
              </a:tblGrid>
              <a:tr h="441078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Код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58769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32459"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161342"/>
              </p:ext>
            </p:extLst>
          </p:nvPr>
        </p:nvGraphicFramePr>
        <p:xfrm>
          <a:off x="824135" y="1595998"/>
          <a:ext cx="2679831" cy="891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292"/>
                <a:gridCol w="1799539"/>
              </a:tblGrid>
              <a:tr h="465002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Код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70136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83278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403818" y="3657601"/>
            <a:ext cx="4541257" cy="2048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403818" y="5241112"/>
            <a:ext cx="7416131" cy="2048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824135" y="2076298"/>
            <a:ext cx="2679831" cy="2206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3903850" y="2039722"/>
            <a:ext cx="2679831" cy="2206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43417" y="5705856"/>
            <a:ext cx="8473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Метаданные ресурсов:</a:t>
            </a:r>
          </a:p>
          <a:p>
            <a:r>
              <a:rPr lang="ru-RU" dirty="0" smtClean="0"/>
              <a:t>Наименование полей, идентификаторы, источник, владелец, формат, адрес в Интернет, период обновления и т.п.</a:t>
            </a:r>
            <a:endParaRPr lang="ru-RU" dirty="0"/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7081776" y="1396979"/>
            <a:ext cx="1795572" cy="642743"/>
          </a:xfrm>
          <a:prstGeom prst="wedgeRectCallout">
            <a:avLst>
              <a:gd name="adj1" fmla="val -80721"/>
              <a:gd name="adj2" fmla="val 3177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Классификаторы, перечни, </a:t>
            </a:r>
            <a:r>
              <a:rPr lang="ru-RU" sz="1400" dirty="0" smtClean="0">
                <a:solidFill>
                  <a:schemeClr val="tx1"/>
                </a:solidFill>
              </a:rPr>
              <a:t>каталоги</a:t>
            </a:r>
            <a:endParaRPr lang="ru-RU" dirty="0"/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6466079" y="2580822"/>
            <a:ext cx="2314051" cy="642743"/>
          </a:xfrm>
          <a:prstGeom prst="wedgeRectCallout">
            <a:avLst>
              <a:gd name="adj1" fmla="val -80089"/>
              <a:gd name="adj2" fmla="val 7502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Эталонные реестры субъектов, имущества</a:t>
            </a:r>
            <a:endParaRPr lang="ru-RU" dirty="0"/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6583681" y="3438641"/>
            <a:ext cx="2314051" cy="642743"/>
          </a:xfrm>
          <a:prstGeom prst="wedgeRectCallout">
            <a:avLst>
              <a:gd name="adj1" fmla="val -73450"/>
              <a:gd name="adj2" fmla="val 8867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базовые реестры прав, документов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525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Овал 43"/>
          <p:cNvSpPr/>
          <p:nvPr/>
        </p:nvSpPr>
        <p:spPr>
          <a:xfrm>
            <a:off x="4192230" y="0"/>
            <a:ext cx="4951769" cy="5343525"/>
          </a:xfrm>
          <a:prstGeom prst="ellipse">
            <a:avLst/>
          </a:prstGeom>
          <a:gradFill flip="none" rotWithShape="1">
            <a:gsLst>
              <a:gs pos="2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939" y="6526635"/>
            <a:ext cx="9140473" cy="347773"/>
          </a:xfrm>
          <a:prstGeom prst="roundRect">
            <a:avLst>
              <a:gd name="adj" fmla="val 0"/>
            </a:avLst>
          </a:prstGeom>
          <a:solidFill>
            <a:srgbClr val="9C711C">
              <a:alpha val="1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Номер слайда 60"/>
          <p:cNvSpPr>
            <a:spLocks noGrp="1"/>
          </p:cNvSpPr>
          <p:nvPr>
            <p:ph type="sldNum" sz="quarter" idx="12"/>
          </p:nvPr>
        </p:nvSpPr>
        <p:spPr>
          <a:xfrm>
            <a:off x="8756374" y="6516367"/>
            <a:ext cx="310542" cy="365125"/>
          </a:xfrm>
        </p:spPr>
        <p:txBody>
          <a:bodyPr/>
          <a:lstStyle/>
          <a:p>
            <a:fld id="{B2D350B4-811D-9C49-8D4A-B431FFD45952}" type="slidenum">
              <a:rPr lang="en-US" smtClean="0">
                <a:solidFill>
                  <a:srgbClr val="9C711C"/>
                </a:solidFill>
              </a:rPr>
              <a:pPr/>
              <a:t>4</a:t>
            </a:fld>
            <a:endParaRPr lang="en-US" dirty="0">
              <a:solidFill>
                <a:srgbClr val="9C711C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39926" y="831174"/>
            <a:ext cx="7975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77A3E"/>
                </a:solidFill>
                <a:latin typeface="DINPro-Regular"/>
                <a:cs typeface="DINPro-Regular"/>
              </a:rPr>
              <a:t>СОЗДАНИЕ И РЕГИСТРАЦИЯ ИНФОРМАЦИОННЫХ РЕСУРСОВ </a:t>
            </a:r>
          </a:p>
          <a:p>
            <a:r>
              <a:rPr lang="ru-RU" sz="1600" b="1" dirty="0" smtClean="0">
                <a:solidFill>
                  <a:srgbClr val="077A3E"/>
                </a:solidFill>
                <a:latin typeface="DINPro-Regular"/>
                <a:cs typeface="DINPro-Regular"/>
              </a:rPr>
              <a:t>В ЕДИНОЙ ИНФОРМАЦИОННОЙ СИСТЕМЕ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312084" y="1412130"/>
            <a:ext cx="7667477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034" y="2452312"/>
            <a:ext cx="5387106" cy="31556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084" y="1606558"/>
            <a:ext cx="31699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16000">
              <a:buAutoNum type="arabicPeriod"/>
            </a:pPr>
            <a:r>
              <a:rPr lang="ru-RU" sz="1400" dirty="0" smtClean="0"/>
              <a:t>Проектирование ресурса в ЕИС посредством </a:t>
            </a:r>
            <a:r>
              <a:rPr lang="ru-RU" sz="1400" i="1" dirty="0" smtClean="0">
                <a:solidFill>
                  <a:srgbClr val="2F6B42"/>
                </a:solidFill>
              </a:rPr>
              <a:t>выбора связанных полей базовых ресурсов и определения собственных эталонных и вспомогательных данных, формируемых на основе классификаторов.</a:t>
            </a:r>
          </a:p>
          <a:p>
            <a:endParaRPr lang="ru-RU" sz="1400" dirty="0"/>
          </a:p>
          <a:p>
            <a:r>
              <a:rPr lang="ru-RU" sz="1400" dirty="0" smtClean="0"/>
              <a:t>2. Автоматическое </a:t>
            </a:r>
            <a:r>
              <a:rPr lang="ru-RU" sz="1400" dirty="0"/>
              <a:t>формирование:  </a:t>
            </a:r>
            <a:endParaRPr lang="ru-RU" sz="1400" dirty="0" smtClean="0"/>
          </a:p>
          <a:p>
            <a:r>
              <a:rPr lang="ru-RU" sz="1400" dirty="0" smtClean="0"/>
              <a:t>-  </a:t>
            </a:r>
            <a:r>
              <a:rPr lang="ru-RU" sz="1400" i="1" dirty="0">
                <a:solidFill>
                  <a:srgbClr val="2F6B42"/>
                </a:solidFill>
              </a:rPr>
              <a:t>связей метаданных между базовыми и производными </a:t>
            </a:r>
            <a:r>
              <a:rPr lang="ru-RU" sz="1400" i="1" dirty="0" smtClean="0">
                <a:solidFill>
                  <a:srgbClr val="2F6B42"/>
                </a:solidFill>
              </a:rPr>
              <a:t>ресурсами;</a:t>
            </a:r>
            <a:endParaRPr lang="ru-RU" sz="1400" i="1" dirty="0">
              <a:solidFill>
                <a:srgbClr val="2F6B42"/>
              </a:solidFill>
            </a:endParaRPr>
          </a:p>
          <a:p>
            <a:r>
              <a:rPr lang="ru-RU" sz="1400" i="1" dirty="0" smtClean="0">
                <a:solidFill>
                  <a:srgbClr val="2F6B42"/>
                </a:solidFill>
              </a:rPr>
              <a:t>- паспорта ресурса;</a:t>
            </a:r>
          </a:p>
          <a:p>
            <a:r>
              <a:rPr lang="ru-RU" sz="1400" i="1" dirty="0" smtClean="0">
                <a:solidFill>
                  <a:srgbClr val="2F6B42"/>
                </a:solidFill>
              </a:rPr>
              <a:t>- основных правил формирования информации в ресурсе для включения в НПА;</a:t>
            </a:r>
          </a:p>
          <a:p>
            <a:r>
              <a:rPr lang="ru-RU" sz="1400" i="1" dirty="0" smtClean="0">
                <a:solidFill>
                  <a:srgbClr val="2F6B42"/>
                </a:solidFill>
              </a:rPr>
              <a:t>- реестровой </a:t>
            </a:r>
            <a:r>
              <a:rPr lang="ru-RU" sz="1400" i="1" dirty="0">
                <a:solidFill>
                  <a:srgbClr val="2F6B42"/>
                </a:solidFill>
              </a:rPr>
              <a:t>записи в реестре ресурсов.</a:t>
            </a:r>
          </a:p>
          <a:p>
            <a:endParaRPr lang="ru-RU" sz="1400" dirty="0" smtClean="0"/>
          </a:p>
          <a:p>
            <a:r>
              <a:rPr lang="ru-RU" sz="1400" dirty="0" smtClean="0"/>
              <a:t>3. Регистрация ресурса и НПА.</a:t>
            </a:r>
          </a:p>
          <a:p>
            <a:endParaRPr lang="ru-RU" sz="1400" dirty="0"/>
          </a:p>
          <a:p>
            <a:pPr marL="342900" indent="-342900" algn="just">
              <a:buAutoNum type="arabicPeriod"/>
            </a:pPr>
            <a:endParaRPr lang="ru-RU" sz="1400" dirty="0"/>
          </a:p>
        </p:txBody>
      </p:sp>
      <p:sp>
        <p:nvSpPr>
          <p:cNvPr id="93" name="TextBox 92"/>
          <p:cNvSpPr txBox="1"/>
          <p:nvPr/>
        </p:nvSpPr>
        <p:spPr>
          <a:xfrm>
            <a:off x="3482034" y="1993073"/>
            <a:ext cx="5387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C711C"/>
                </a:solidFill>
                <a:latin typeface="DINPro-Regular"/>
                <a:cs typeface="DINPro-Regular"/>
              </a:rPr>
              <a:t>ЕДИНАЯ ИНФОРМАЦИОННАЯ СИСТЕМА</a:t>
            </a:r>
          </a:p>
        </p:txBody>
      </p:sp>
    </p:spTree>
    <p:extLst>
      <p:ext uri="{BB962C8B-B14F-4D97-AF65-F5344CB8AC3E}">
        <p14:creationId xmlns:p14="http://schemas.microsoft.com/office/powerpoint/2010/main" val="414617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Овал 79"/>
          <p:cNvSpPr/>
          <p:nvPr/>
        </p:nvSpPr>
        <p:spPr>
          <a:xfrm>
            <a:off x="4192230" y="0"/>
            <a:ext cx="4951769" cy="5343525"/>
          </a:xfrm>
          <a:prstGeom prst="ellipse">
            <a:avLst/>
          </a:prstGeom>
          <a:gradFill flip="none" rotWithShape="1">
            <a:gsLst>
              <a:gs pos="2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46514" y="849781"/>
            <a:ext cx="8345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 smtClean="0">
                <a:solidFill>
                  <a:srgbClr val="077A3E"/>
                </a:solidFill>
                <a:latin typeface="DINPro-Regular"/>
                <a:cs typeface="DINPro-Regular"/>
              </a:rPr>
              <a:t>ОРГАНИЗАЦИЯ ИНФОРМАЦИОННОГО ВЗАИМОДЕЙСТВИЯ </a:t>
            </a:r>
          </a:p>
          <a:p>
            <a:r>
              <a:rPr lang="ru-RU" sz="1600" b="1" cap="all" dirty="0" smtClean="0">
                <a:solidFill>
                  <a:srgbClr val="077A3E"/>
                </a:solidFill>
                <a:latin typeface="DINPro-Regular"/>
                <a:cs typeface="DINPro-Regular"/>
              </a:rPr>
              <a:t>ПРИ ВЕДЕНИИ ИНФОРМАЦИОННЫХ РЕСУРСОВ (1 ЭТАП)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65138" y="1543575"/>
            <a:ext cx="8262937" cy="2392004"/>
          </a:xfrm>
          <a:prstGeom prst="rect">
            <a:avLst/>
          </a:prstGeom>
          <a:solidFill>
            <a:srgbClr val="077A3E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465138" y="1561053"/>
            <a:ext cx="8262937" cy="340085"/>
          </a:xfrm>
          <a:prstGeom prst="rect">
            <a:avLst/>
          </a:prstGeom>
          <a:solidFill>
            <a:srgbClr val="0A4E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ПОСТАВЩИК ИНФОРМАЦИИ ОБЕСПЕЧИВАЕТ:</a:t>
            </a:r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 rot="10800000" flipV="1">
            <a:off x="465138" y="4213556"/>
            <a:ext cx="8263474" cy="2170466"/>
          </a:xfrm>
          <a:prstGeom prst="rect">
            <a:avLst/>
          </a:prstGeom>
          <a:solidFill>
            <a:srgbClr val="948A54">
              <a:alpha val="1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latin typeface="+mj-lt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 rot="10800000" flipV="1">
            <a:off x="465138" y="6018151"/>
            <a:ext cx="8263474" cy="365871"/>
          </a:xfrm>
          <a:prstGeom prst="rect">
            <a:avLst/>
          </a:prstGeom>
          <a:solidFill>
            <a:srgbClr val="9C711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ПОЛУЧАТЕЛЬ </a:t>
            </a:r>
            <a:r>
              <a:rPr lang="ru-RU" dirty="0" smtClean="0"/>
              <a:t>ИНФОРМАЦИИ ОБЕСПЕЧИВАЕТ:</a:t>
            </a:r>
            <a:endParaRPr lang="ru-RU" dirty="0"/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1939" y="6526635"/>
            <a:ext cx="9140473" cy="347773"/>
          </a:xfrm>
          <a:prstGeom prst="roundRect">
            <a:avLst>
              <a:gd name="adj" fmla="val 0"/>
            </a:avLst>
          </a:prstGeom>
          <a:solidFill>
            <a:srgbClr val="9C711C">
              <a:alpha val="1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Номер слайда 60"/>
          <p:cNvSpPr>
            <a:spLocks noGrp="1"/>
          </p:cNvSpPr>
          <p:nvPr>
            <p:ph type="sldNum" sz="quarter" idx="12"/>
          </p:nvPr>
        </p:nvSpPr>
        <p:spPr>
          <a:xfrm>
            <a:off x="8825515" y="6526635"/>
            <a:ext cx="310542" cy="365125"/>
          </a:xfrm>
        </p:spPr>
        <p:txBody>
          <a:bodyPr/>
          <a:lstStyle/>
          <a:p>
            <a:fld id="{B2D350B4-811D-9C49-8D4A-B431FFD45952}" type="slidenum">
              <a:rPr lang="en-US" smtClean="0">
                <a:solidFill>
                  <a:srgbClr val="9C711C"/>
                </a:solidFill>
              </a:rPr>
              <a:pPr/>
              <a:t>5</a:t>
            </a:fld>
            <a:endParaRPr lang="en-US" dirty="0">
              <a:solidFill>
                <a:srgbClr val="9C711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341" y="2052638"/>
            <a:ext cx="4652469" cy="114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520" y="5080593"/>
            <a:ext cx="5329572" cy="87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" name="Прямоугольник 83"/>
          <p:cNvSpPr/>
          <p:nvPr/>
        </p:nvSpPr>
        <p:spPr>
          <a:xfrm>
            <a:off x="4033114" y="5080594"/>
            <a:ext cx="2228697" cy="760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80" y="4810426"/>
            <a:ext cx="2873723" cy="70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Прямоугольник 82"/>
          <p:cNvSpPr/>
          <p:nvPr/>
        </p:nvSpPr>
        <p:spPr>
          <a:xfrm>
            <a:off x="1097279" y="4810426"/>
            <a:ext cx="1836116" cy="5986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Выгнутая вверх стрелка 2"/>
          <p:cNvSpPr/>
          <p:nvPr/>
        </p:nvSpPr>
        <p:spPr>
          <a:xfrm rot="1115343">
            <a:off x="2798033" y="4651059"/>
            <a:ext cx="1773636" cy="601394"/>
          </a:xfrm>
          <a:prstGeom prst="curvedDownArrow">
            <a:avLst/>
          </a:prstGeom>
          <a:solidFill>
            <a:srgbClr val="9C711C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7" name="Выгнутая вверх стрелка 86"/>
          <p:cNvSpPr/>
          <p:nvPr/>
        </p:nvSpPr>
        <p:spPr>
          <a:xfrm rot="18739628" flipH="1">
            <a:off x="-100496" y="3397657"/>
            <a:ext cx="2877481" cy="840952"/>
          </a:xfrm>
          <a:prstGeom prst="curvedDownArrow">
            <a:avLst/>
          </a:prstGeom>
          <a:solidFill>
            <a:srgbClr val="9C711C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479" y="3305043"/>
            <a:ext cx="8226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Регламентную выгрузку реестровых записей, по которым произошли изменения за период </a:t>
            </a:r>
          </a:p>
          <a:p>
            <a:r>
              <a:rPr lang="ru-RU" sz="1400" dirty="0" smtClean="0"/>
              <a:t>в установленном им формате с указанием метаданных по адресу, зарегистрированному в ЕИС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09880" y="4229915"/>
            <a:ext cx="7805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Регламентную загрузку реестровых записей, по которым произошли изменения за период </a:t>
            </a:r>
          </a:p>
          <a:p>
            <a:r>
              <a:rPr lang="ru-RU" sz="1400" dirty="0" smtClean="0"/>
              <a:t>по метаданным, которые формируют информацию в производном реестре</a:t>
            </a:r>
          </a:p>
        </p:txBody>
      </p:sp>
    </p:spTree>
    <p:extLst>
      <p:ext uri="{BB962C8B-B14F-4D97-AF65-F5344CB8AC3E}">
        <p14:creationId xmlns:p14="http://schemas.microsoft.com/office/powerpoint/2010/main" val="402567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Овал 79"/>
          <p:cNvSpPr/>
          <p:nvPr/>
        </p:nvSpPr>
        <p:spPr>
          <a:xfrm>
            <a:off x="4192230" y="0"/>
            <a:ext cx="4951769" cy="5343525"/>
          </a:xfrm>
          <a:prstGeom prst="ellipse">
            <a:avLst/>
          </a:prstGeom>
          <a:gradFill flip="none" rotWithShape="1">
            <a:gsLst>
              <a:gs pos="2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46514" y="849781"/>
            <a:ext cx="8345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 smtClean="0">
                <a:solidFill>
                  <a:srgbClr val="077A3E"/>
                </a:solidFill>
                <a:latin typeface="DINPro-Regular"/>
                <a:cs typeface="DINPro-Regular"/>
              </a:rPr>
              <a:t>ОРГАНИЗАЦИЯ ИНФОРМАЦИОННОГО ВЗАИМОДЕЙСТВИЯ </a:t>
            </a:r>
          </a:p>
          <a:p>
            <a:r>
              <a:rPr lang="ru-RU" sz="1600" b="1" cap="all" dirty="0" smtClean="0">
                <a:solidFill>
                  <a:srgbClr val="077A3E"/>
                </a:solidFill>
                <a:latin typeface="DINPro-Regular"/>
                <a:cs typeface="DINPro-Regular"/>
              </a:rPr>
              <a:t>ПРИ ВЕДЕНИИ ИНФОРМАЦИОННЫХ РЕСУРСОВ (2 ЭТАП)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65138" y="1543575"/>
            <a:ext cx="8262937" cy="2392004"/>
          </a:xfrm>
          <a:prstGeom prst="rect">
            <a:avLst/>
          </a:prstGeom>
          <a:solidFill>
            <a:srgbClr val="077A3E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465138" y="1561053"/>
            <a:ext cx="8262937" cy="340085"/>
          </a:xfrm>
          <a:prstGeom prst="rect">
            <a:avLst/>
          </a:prstGeom>
          <a:solidFill>
            <a:srgbClr val="0A4E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ПОСТАВЩИК ИНФОРМАЦИИ ОБЕСПЕЧИВАЕТ:</a:t>
            </a:r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 rot="10800000" flipV="1">
            <a:off x="465138" y="4213556"/>
            <a:ext cx="8263474" cy="2170466"/>
          </a:xfrm>
          <a:prstGeom prst="rect">
            <a:avLst/>
          </a:prstGeom>
          <a:solidFill>
            <a:srgbClr val="948A54">
              <a:alpha val="1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latin typeface="+mj-lt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 rot="10800000" flipV="1">
            <a:off x="465138" y="6018151"/>
            <a:ext cx="8263474" cy="365871"/>
          </a:xfrm>
          <a:prstGeom prst="rect">
            <a:avLst/>
          </a:prstGeom>
          <a:solidFill>
            <a:srgbClr val="9C711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ПОЛУЧАТЕЛЬ </a:t>
            </a:r>
            <a:r>
              <a:rPr lang="ru-RU" dirty="0" smtClean="0"/>
              <a:t>ИНФОРМАЦИИ ОБЕСПЕЧИВАЕТ:</a:t>
            </a:r>
            <a:endParaRPr lang="ru-RU" dirty="0"/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1939" y="6526635"/>
            <a:ext cx="9140473" cy="347773"/>
          </a:xfrm>
          <a:prstGeom prst="roundRect">
            <a:avLst>
              <a:gd name="adj" fmla="val 0"/>
            </a:avLst>
          </a:prstGeom>
          <a:solidFill>
            <a:srgbClr val="9C711C">
              <a:alpha val="1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Номер слайда 60"/>
          <p:cNvSpPr>
            <a:spLocks noGrp="1"/>
          </p:cNvSpPr>
          <p:nvPr>
            <p:ph type="sldNum" sz="quarter" idx="12"/>
          </p:nvPr>
        </p:nvSpPr>
        <p:spPr>
          <a:xfrm>
            <a:off x="8825515" y="6526635"/>
            <a:ext cx="310542" cy="365125"/>
          </a:xfrm>
        </p:spPr>
        <p:txBody>
          <a:bodyPr/>
          <a:lstStyle/>
          <a:p>
            <a:fld id="{B2D350B4-811D-9C49-8D4A-B431FFD45952}" type="slidenum">
              <a:rPr lang="en-US" smtClean="0">
                <a:solidFill>
                  <a:srgbClr val="9C711C"/>
                </a:solidFill>
              </a:rPr>
              <a:pPr/>
              <a:t>6</a:t>
            </a:fld>
            <a:endParaRPr lang="en-US" dirty="0">
              <a:solidFill>
                <a:srgbClr val="9C711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341" y="2052638"/>
            <a:ext cx="4652469" cy="114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29" y="4772877"/>
            <a:ext cx="7197998" cy="118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" name="Прямоугольник 83"/>
          <p:cNvSpPr/>
          <p:nvPr/>
        </p:nvSpPr>
        <p:spPr>
          <a:xfrm>
            <a:off x="2116532" y="4753135"/>
            <a:ext cx="2894380" cy="11681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82341" y="2073063"/>
            <a:ext cx="2794408" cy="11274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Выгнутая вверх стрелка 86"/>
          <p:cNvSpPr/>
          <p:nvPr/>
        </p:nvSpPr>
        <p:spPr>
          <a:xfrm rot="17868867" flipH="1">
            <a:off x="-63317" y="3419725"/>
            <a:ext cx="2794963" cy="918433"/>
          </a:xfrm>
          <a:prstGeom prst="curvedDownArrow">
            <a:avLst/>
          </a:prstGeom>
          <a:solidFill>
            <a:srgbClr val="9C711C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562" y="3319673"/>
            <a:ext cx="867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Размещение реестровых записей в формате открытых данных в виде </a:t>
            </a:r>
            <a:r>
              <a:rPr lang="en-US" sz="1400" dirty="0" smtClean="0"/>
              <a:t>API</a:t>
            </a:r>
            <a:r>
              <a:rPr lang="ru-RU" sz="1400" dirty="0" smtClean="0"/>
              <a:t>-интерфейса с возможностью использования параметров «</a:t>
            </a:r>
            <a:r>
              <a:rPr lang="ru-RU" sz="1400" dirty="0" err="1" smtClean="0"/>
              <a:t>blocks</a:t>
            </a:r>
            <a:r>
              <a:rPr lang="ru-RU" sz="1400" dirty="0" smtClean="0"/>
              <a:t>» и «</a:t>
            </a:r>
            <a:r>
              <a:rPr lang="ru-RU" sz="1400" dirty="0" err="1" smtClean="0"/>
              <a:t>filter</a:t>
            </a:r>
            <a:r>
              <a:rPr lang="ru-RU" sz="1400" dirty="0" smtClean="0"/>
              <a:t>» по адресу, зарегистрированному в ЕИС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68095" y="4229915"/>
            <a:ext cx="794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Регламентный отбор и загрузку реестровых записей с использованием </a:t>
            </a:r>
            <a:r>
              <a:rPr lang="en-US" sz="1400" dirty="0"/>
              <a:t>API</a:t>
            </a:r>
            <a:r>
              <a:rPr lang="ru-RU" sz="1400" dirty="0" smtClean="0"/>
              <a:t>-интерфейса, по</a:t>
            </a:r>
            <a:r>
              <a:rPr lang="ru-RU" sz="1400" dirty="0"/>
              <a:t> </a:t>
            </a:r>
            <a:r>
              <a:rPr lang="ru-RU" sz="1400" dirty="0" smtClean="0"/>
              <a:t>соответствующим параметрам </a:t>
            </a:r>
            <a:r>
              <a:rPr lang="ru-RU" sz="1400" dirty="0"/>
              <a:t>«</a:t>
            </a:r>
            <a:r>
              <a:rPr lang="ru-RU" sz="1400" dirty="0" err="1"/>
              <a:t>blocks</a:t>
            </a:r>
            <a:r>
              <a:rPr lang="ru-RU" sz="1400" dirty="0"/>
              <a:t>» и «</a:t>
            </a:r>
            <a:r>
              <a:rPr lang="ru-RU" sz="1400" dirty="0" err="1"/>
              <a:t>filter</a:t>
            </a:r>
            <a:r>
              <a:rPr lang="ru-RU" sz="1400" dirty="0"/>
              <a:t>»</a:t>
            </a:r>
            <a:r>
              <a:rPr lang="ru-RU" sz="1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859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Овал 79"/>
          <p:cNvSpPr/>
          <p:nvPr/>
        </p:nvSpPr>
        <p:spPr>
          <a:xfrm>
            <a:off x="4192230" y="0"/>
            <a:ext cx="4951769" cy="5343525"/>
          </a:xfrm>
          <a:prstGeom prst="ellipse">
            <a:avLst/>
          </a:prstGeom>
          <a:gradFill flip="none" rotWithShape="1">
            <a:gsLst>
              <a:gs pos="2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46514" y="849781"/>
            <a:ext cx="8345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 smtClean="0">
                <a:solidFill>
                  <a:srgbClr val="077A3E"/>
                </a:solidFill>
                <a:latin typeface="DINPro-Regular"/>
                <a:cs typeface="DINPro-Regular"/>
              </a:rPr>
              <a:t>ОРГАНИЗАЦИЯ ИНФОРМАЦИОННОГО ВЗАИМОДЕЙСТВИЯ </a:t>
            </a:r>
          </a:p>
          <a:p>
            <a:r>
              <a:rPr lang="ru-RU" sz="1600" b="1" cap="all" dirty="0" smtClean="0">
                <a:solidFill>
                  <a:srgbClr val="077A3E"/>
                </a:solidFill>
                <a:latin typeface="DINPro-Regular"/>
                <a:cs typeface="DINPro-Regular"/>
              </a:rPr>
              <a:t>ПРИ ВЕДЕНИИ ИНФОРМАЦИОННЫХ РЕСУРСОВ (3 ЭТАП)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77106" y="1731095"/>
            <a:ext cx="8262937" cy="4886486"/>
          </a:xfrm>
          <a:prstGeom prst="rect">
            <a:avLst/>
          </a:prstGeom>
          <a:solidFill>
            <a:srgbClr val="077A3E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465138" y="1561053"/>
            <a:ext cx="8262937" cy="340085"/>
          </a:xfrm>
          <a:prstGeom prst="rect">
            <a:avLst/>
          </a:prstGeom>
          <a:solidFill>
            <a:srgbClr val="0A4E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Единая система ведения государственных информационных ресурсов </a:t>
            </a:r>
            <a:endParaRPr lang="ru-RU" dirty="0"/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1939" y="6526635"/>
            <a:ext cx="9140473" cy="347773"/>
          </a:xfrm>
          <a:prstGeom prst="roundRect">
            <a:avLst>
              <a:gd name="adj" fmla="val 0"/>
            </a:avLst>
          </a:prstGeom>
          <a:solidFill>
            <a:srgbClr val="9C711C">
              <a:alpha val="1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Номер слайда 60"/>
          <p:cNvSpPr>
            <a:spLocks noGrp="1"/>
          </p:cNvSpPr>
          <p:nvPr>
            <p:ph type="sldNum" sz="quarter" idx="12"/>
          </p:nvPr>
        </p:nvSpPr>
        <p:spPr>
          <a:xfrm>
            <a:off x="8825515" y="6526635"/>
            <a:ext cx="310542" cy="365125"/>
          </a:xfrm>
        </p:spPr>
        <p:txBody>
          <a:bodyPr/>
          <a:lstStyle/>
          <a:p>
            <a:fld id="{B2D350B4-811D-9C49-8D4A-B431FFD45952}" type="slidenum">
              <a:rPr lang="en-US" smtClean="0">
                <a:solidFill>
                  <a:srgbClr val="9C711C"/>
                </a:solidFill>
              </a:rPr>
              <a:pPr/>
              <a:t>7</a:t>
            </a:fld>
            <a:endParaRPr lang="en-US" dirty="0">
              <a:solidFill>
                <a:srgbClr val="9C711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5138" y="5969291"/>
            <a:ext cx="8274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Регистрация прав (событий, документов) по конкретному субъекту (объекту) всеми ФОИВ в едином ЦОД с возможностью формирования любого реестра по заданному параметру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431305"/>
              </p:ext>
            </p:extLst>
          </p:nvPr>
        </p:nvGraphicFramePr>
        <p:xfrm>
          <a:off x="1984858" y="2039638"/>
          <a:ext cx="4623800" cy="1172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889"/>
                <a:gridCol w="1190889"/>
                <a:gridCol w="970416"/>
                <a:gridCol w="1271606"/>
              </a:tblGrid>
              <a:tr h="959511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b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Идентифи-катор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субъекта (объекта)</a:t>
                      </a:r>
                      <a:endParaRPr lang="ru-RU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B85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Наимено-вание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субъекта (объекта)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Адрес субъекта (объекта)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Характери-стики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субъекта (объекта)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8765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rgbClr val="BC892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rgbClr val="BC892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rgbClr val="BC892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rgbClr val="BC8922"/>
                    </a:solidFill>
                  </a:tcPr>
                </a:tc>
              </a:tr>
            </a:tbl>
          </a:graphicData>
        </a:graphic>
      </p:graphicFrame>
      <p:sp>
        <p:nvSpPr>
          <p:cNvPr id="84" name="Прямоугольник 83"/>
          <p:cNvSpPr/>
          <p:nvPr/>
        </p:nvSpPr>
        <p:spPr>
          <a:xfrm>
            <a:off x="1923898" y="2955348"/>
            <a:ext cx="4744216" cy="3402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99503"/>
              </p:ext>
            </p:extLst>
          </p:nvPr>
        </p:nvGraphicFramePr>
        <p:xfrm>
          <a:off x="917765" y="3449039"/>
          <a:ext cx="3712425" cy="1172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889"/>
                <a:gridCol w="1502808"/>
                <a:gridCol w="1018728"/>
              </a:tblGrid>
              <a:tr h="95951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Регистра-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ционный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номер записи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Регистрируе-мые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права (события,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документы)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Иная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информа-ция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8765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rgbClr val="3B855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651688"/>
              </p:ext>
            </p:extLst>
          </p:nvPr>
        </p:nvGraphicFramePr>
        <p:xfrm>
          <a:off x="1823586" y="3790414"/>
          <a:ext cx="3712425" cy="1165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889"/>
                <a:gridCol w="1502808"/>
                <a:gridCol w="1018728"/>
              </a:tblGrid>
              <a:tr h="95210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Регистра-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ционный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номер записи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Регистрируе-мые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права (события,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документы)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Иная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информа-ция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8765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rgbClr val="3B855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710834"/>
              </p:ext>
            </p:extLst>
          </p:nvPr>
        </p:nvGraphicFramePr>
        <p:xfrm>
          <a:off x="2775183" y="4124474"/>
          <a:ext cx="3712425" cy="1172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889"/>
                <a:gridCol w="1502808"/>
                <a:gridCol w="1018728"/>
              </a:tblGrid>
              <a:tr h="95951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Регистра-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ционный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номер записи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Регистрируе-мые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права (события,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документы)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Иная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информа-ция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8765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rgbClr val="3B855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691998"/>
              </p:ext>
            </p:extLst>
          </p:nvPr>
        </p:nvGraphicFramePr>
        <p:xfrm>
          <a:off x="3688353" y="4447655"/>
          <a:ext cx="3712425" cy="1184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889"/>
                <a:gridCol w="1502808"/>
                <a:gridCol w="1018728"/>
              </a:tblGrid>
              <a:tr h="97161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Регистра-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ционный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номер записи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Регистрируе-мые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права (события,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документы)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Иная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информа-ция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8765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rgbClr val="3B855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917710"/>
              </p:ext>
            </p:extLst>
          </p:nvPr>
        </p:nvGraphicFramePr>
        <p:xfrm>
          <a:off x="4597819" y="4784055"/>
          <a:ext cx="3712425" cy="1161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889"/>
                <a:gridCol w="1502808"/>
                <a:gridCol w="1018728"/>
              </a:tblGrid>
              <a:tr h="94844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Регистра-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ционный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номер записи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Регистрируе-мые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права (события,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документы)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Иная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информа-ция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8765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rgbClr val="3B855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89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4192230" y="0"/>
            <a:ext cx="4951769" cy="5343525"/>
          </a:xfrm>
          <a:prstGeom prst="ellipse">
            <a:avLst/>
          </a:prstGeom>
          <a:gradFill flip="none" rotWithShape="1">
            <a:gsLst>
              <a:gs pos="2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33258" y="4898294"/>
            <a:ext cx="498249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dirty="0">
                <a:solidFill>
                  <a:schemeClr val="bg1"/>
                </a:solidFill>
                <a:ea typeface="Times New Roman" panose="02020603050405020304" pitchFamily="18" charset="0"/>
              </a:rPr>
              <a:t>Директор Департамента информационных технологий в сфере управления государственными и муниципальными финансами и информационного обеспечения бюджетного процесса </a:t>
            </a:r>
            <a:endParaRPr lang="ru-RU" sz="1500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algn="r"/>
            <a:r>
              <a:rPr lang="ru-RU" sz="15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Е.Е</a:t>
            </a:r>
            <a:r>
              <a:rPr lang="ru-RU" sz="1500" b="1" dirty="0">
                <a:solidFill>
                  <a:schemeClr val="bg1"/>
                </a:solidFill>
                <a:ea typeface="Times New Roman" panose="02020603050405020304" pitchFamily="18" charset="0"/>
              </a:rPr>
              <a:t>. Чернякова</a:t>
            </a:r>
            <a:endParaRPr lang="ru-RU" sz="15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1856" y="5849146"/>
            <a:ext cx="197343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6 февраля 2014 г.</a:t>
            </a:r>
            <a:endParaRPr lang="ru-RU" sz="15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022" y="1065254"/>
            <a:ext cx="4805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77A3E"/>
                </a:solidFill>
                <a:latin typeface="DINPro-Regular"/>
                <a:cs typeface="DINPro-Regular"/>
              </a:rPr>
              <a:t>ОСНОВНЫЕ ВЫВОДЫ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12085" y="1422639"/>
            <a:ext cx="7667477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12085" y="1598456"/>
            <a:ext cx="858319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Применение данного подхода позволит:</a:t>
            </a:r>
          </a:p>
          <a:p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Провести инвентаризацию и модернизацию государственных информационных ресурсов и НПА, регламентирующих их ведение;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Создать минимальное количество связей между ресурсами, посредством установления четкой иерархии и наследования информации в них;</a:t>
            </a:r>
          </a:p>
          <a:p>
            <a:pPr marL="342900" indent="-342900">
              <a:buFontTx/>
              <a:buAutoNum type="arabicPeriod"/>
            </a:pPr>
            <a:r>
              <a:rPr lang="ru-RU" dirty="0"/>
              <a:t>Оптимизировать бизнес-процессы формирования государственных информационных ресурсов;</a:t>
            </a:r>
          </a:p>
          <a:p>
            <a:pPr marL="342900" indent="-342900">
              <a:buAutoNum type="arabicPeriod"/>
            </a:pPr>
            <a:r>
              <a:rPr lang="ru-RU" dirty="0" smtClean="0"/>
              <a:t>Минимизировать трудозатраты и исключить «ошибки» при ведении и применении государственных </a:t>
            </a:r>
            <a:r>
              <a:rPr lang="ru-RU" dirty="0"/>
              <a:t>информационных </a:t>
            </a:r>
            <a:r>
              <a:rPr lang="ru-RU" dirty="0" smtClean="0"/>
              <a:t>ресурсов;</a:t>
            </a:r>
          </a:p>
          <a:p>
            <a:pPr marL="342900" indent="-342900">
              <a:buAutoNum type="arabicPeriod"/>
            </a:pPr>
            <a:r>
              <a:rPr lang="ru-RU" dirty="0" smtClean="0"/>
              <a:t>Минимизировать сроки и расходы на создание и функционирование единой информационной системы;</a:t>
            </a:r>
          </a:p>
          <a:p>
            <a:pPr marL="342900" indent="-342900">
              <a:buAutoNum type="arabicPeriod"/>
            </a:pPr>
            <a:r>
              <a:rPr lang="ru-RU" dirty="0" smtClean="0"/>
              <a:t>Реализовывать необходимые мероприятия параллельно во всех ФОИВ в соответствии с установленными правилами.</a:t>
            </a:r>
          </a:p>
          <a:p>
            <a:pPr marL="342900" indent="-342900">
              <a:buAutoNum type="arabicPeriod"/>
            </a:pPr>
            <a:r>
              <a:rPr lang="ru-RU" dirty="0" smtClean="0"/>
              <a:t>Обеспечить основу формирования в Российской Федерации системы связанных открытых государственных данных.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402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4">
      <a:majorFont>
        <a:latin typeface="DIN Pro Regular"/>
        <a:ea typeface=""/>
        <a:cs typeface=""/>
      </a:majorFont>
      <a:minorFont>
        <a:latin typeface="DIN Pr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4812</TotalTime>
  <Words>716</Words>
  <Application>Microsoft Office PowerPoint</Application>
  <PresentationFormat>Экран (4:3)</PresentationFormat>
  <Paragraphs>155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designer</dc:creator>
  <cp:lastModifiedBy>МИТРОФАНОВА ОЛЬГА СЕРГЕЕВНА</cp:lastModifiedBy>
  <cp:revision>308</cp:revision>
  <cp:lastPrinted>2015-02-04T13:02:29Z</cp:lastPrinted>
  <dcterms:created xsi:type="dcterms:W3CDTF">2014-05-13T07:16:38Z</dcterms:created>
  <dcterms:modified xsi:type="dcterms:W3CDTF">2015-02-05T16:46:57Z</dcterms:modified>
</cp:coreProperties>
</file>